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5"/>
  </p:handoutMasterIdLst>
  <p:sldIdLst>
    <p:sldId id="256" r:id="rId2"/>
    <p:sldId id="257" r:id="rId3"/>
    <p:sldId id="259" r:id="rId4"/>
    <p:sldId id="265" r:id="rId5"/>
    <p:sldId id="260" r:id="rId6"/>
    <p:sldId id="268" r:id="rId7"/>
    <p:sldId id="262" r:id="rId8"/>
    <p:sldId id="264" r:id="rId9"/>
    <p:sldId id="269" r:id="rId10"/>
    <p:sldId id="263" r:id="rId11"/>
    <p:sldId id="261" r:id="rId12"/>
    <p:sldId id="266" r:id="rId13"/>
    <p:sldId id="267"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FAFA"/>
    <a:srgbClr val="FF00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4" d="100"/>
          <a:sy n="114" d="100"/>
        </p:scale>
        <p:origin x="1560" y="114"/>
      </p:cViewPr>
      <p:guideLst/>
    </p:cSldViewPr>
  </p:slideViewPr>
  <p:notesTextViewPr>
    <p:cViewPr>
      <p:scale>
        <a:sx n="1" d="1"/>
        <a:sy n="1" d="1"/>
      </p:scale>
      <p:origin x="0" y="0"/>
    </p:cViewPr>
  </p:notesTextViewPr>
  <p:notesViewPr>
    <p:cSldViewPr snapToGrid="0">
      <p:cViewPr varScale="1">
        <p:scale>
          <a:sx n="54" d="100"/>
          <a:sy n="54" d="100"/>
        </p:scale>
        <p:origin x="282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588D0DF-48D5-4684-8096-31748A7D21F7}" type="datetimeFigureOut">
              <a:rPr lang="ru-RU" smtClean="0"/>
              <a:t>08.09.2024</a:t>
            </a:fld>
            <a:endParaRPr lang="ru-RU"/>
          </a:p>
        </p:txBody>
      </p:sp>
      <p:sp>
        <p:nvSpPr>
          <p:cNvPr id="4" name="Нижний колонтитул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432C423-004B-4D5F-AD3F-0D2C021461D8}" type="slidenum">
              <a:rPr lang="ru-RU" smtClean="0"/>
              <a:t>‹#›</a:t>
            </a:fld>
            <a:endParaRPr lang="ru-RU"/>
          </a:p>
        </p:txBody>
      </p:sp>
    </p:spTree>
    <p:extLst>
      <p:ext uri="{BB962C8B-B14F-4D97-AF65-F5344CB8AC3E}">
        <p14:creationId xmlns:p14="http://schemas.microsoft.com/office/powerpoint/2010/main" val="306112055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4500"/>
            </a:lvl1pPr>
          </a:lstStyle>
          <a:p>
            <a:r>
              <a:rPr lang="ru-RU"/>
              <a:t>Образец заголовка</a:t>
            </a:r>
          </a:p>
        </p:txBody>
      </p:sp>
      <p:sp>
        <p:nvSpPr>
          <p:cNvPr id="3" name="Подзаголовок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a:t>Образец подзаголовка</a:t>
            </a:r>
          </a:p>
        </p:txBody>
      </p:sp>
      <p:sp>
        <p:nvSpPr>
          <p:cNvPr id="4" name="Дата 3"/>
          <p:cNvSpPr>
            <a:spLocks noGrp="1"/>
          </p:cNvSpPr>
          <p:nvPr>
            <p:ph type="dt" sz="half" idx="10"/>
          </p:nvPr>
        </p:nvSpPr>
        <p:spPr/>
        <p:txBody>
          <a:bodyPr/>
          <a:lstStyle/>
          <a:p>
            <a:fld id="{820BB889-9D34-4BBB-8EBF-7B432ADE08F0}" type="datetimeFigureOut">
              <a:rPr lang="ru-RU" smtClean="0"/>
              <a:t>08.09.2024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C173F88-3387-453B-9303-AC0210B95CB8}" type="slidenum">
              <a:rPr lang="ru-RU" smtClean="0"/>
              <a:t>‹#›</a:t>
            </a:fld>
            <a:endParaRPr lang="ru-RU"/>
          </a:p>
        </p:txBody>
      </p:sp>
    </p:spTree>
    <p:extLst>
      <p:ext uri="{BB962C8B-B14F-4D97-AF65-F5344CB8AC3E}">
        <p14:creationId xmlns:p14="http://schemas.microsoft.com/office/powerpoint/2010/main" val="2608740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820BB889-9D34-4BBB-8EBF-7B432ADE08F0}" type="datetimeFigureOut">
              <a:rPr lang="ru-RU" smtClean="0"/>
              <a:t>08.09.2024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C173F88-3387-453B-9303-AC0210B95CB8}" type="slidenum">
              <a:rPr lang="ru-RU" smtClean="0"/>
              <a:t>‹#›</a:t>
            </a:fld>
            <a:endParaRPr lang="ru-RU"/>
          </a:p>
        </p:txBody>
      </p:sp>
    </p:spTree>
    <p:extLst>
      <p:ext uri="{BB962C8B-B14F-4D97-AF65-F5344CB8AC3E}">
        <p14:creationId xmlns:p14="http://schemas.microsoft.com/office/powerpoint/2010/main" val="358004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4907757" y="365125"/>
            <a:ext cx="1478756"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71488" y="365125"/>
            <a:ext cx="4321969"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820BB889-9D34-4BBB-8EBF-7B432ADE08F0}" type="datetimeFigureOut">
              <a:rPr lang="ru-RU" smtClean="0"/>
              <a:t>08.09.2024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C173F88-3387-453B-9303-AC0210B95CB8}" type="slidenum">
              <a:rPr lang="ru-RU" smtClean="0"/>
              <a:t>‹#›</a:t>
            </a:fld>
            <a:endParaRPr lang="ru-RU"/>
          </a:p>
        </p:txBody>
      </p:sp>
    </p:spTree>
    <p:extLst>
      <p:ext uri="{BB962C8B-B14F-4D97-AF65-F5344CB8AC3E}">
        <p14:creationId xmlns:p14="http://schemas.microsoft.com/office/powerpoint/2010/main" val="1227074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820BB889-9D34-4BBB-8EBF-7B432ADE08F0}" type="datetimeFigureOut">
              <a:rPr lang="ru-RU" smtClean="0"/>
              <a:t>08.09.2024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C173F88-3387-453B-9303-AC0210B95CB8}" type="slidenum">
              <a:rPr lang="ru-RU" smtClean="0"/>
              <a:t>‹#›</a:t>
            </a:fld>
            <a:endParaRPr lang="ru-RU"/>
          </a:p>
        </p:txBody>
      </p:sp>
    </p:spTree>
    <p:extLst>
      <p:ext uri="{BB962C8B-B14F-4D97-AF65-F5344CB8AC3E}">
        <p14:creationId xmlns:p14="http://schemas.microsoft.com/office/powerpoint/2010/main" val="3844265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9"/>
            <a:ext cx="7886700" cy="2852737"/>
          </a:xfrm>
        </p:spPr>
        <p:txBody>
          <a:bodyPr anchor="b"/>
          <a:lstStyle>
            <a:lvl1pPr>
              <a:defRPr sz="4500"/>
            </a:lvl1pPr>
          </a:lstStyle>
          <a:p>
            <a:r>
              <a:rPr lang="ru-RU"/>
              <a:t>Образец заголовка</a:t>
            </a:r>
          </a:p>
        </p:txBody>
      </p:sp>
      <p:sp>
        <p:nvSpPr>
          <p:cNvPr id="3" name="Текст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820BB889-9D34-4BBB-8EBF-7B432ADE08F0}" type="datetimeFigureOut">
              <a:rPr lang="ru-RU" smtClean="0"/>
              <a:t>08.09.2024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C173F88-3387-453B-9303-AC0210B95CB8}" type="slidenum">
              <a:rPr lang="ru-RU" smtClean="0"/>
              <a:t>‹#›</a:t>
            </a:fld>
            <a:endParaRPr lang="ru-RU"/>
          </a:p>
        </p:txBody>
      </p:sp>
    </p:spTree>
    <p:extLst>
      <p:ext uri="{BB962C8B-B14F-4D97-AF65-F5344CB8AC3E}">
        <p14:creationId xmlns:p14="http://schemas.microsoft.com/office/powerpoint/2010/main" val="21595502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471487" y="1825625"/>
            <a:ext cx="2900363"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3486150" y="1825625"/>
            <a:ext cx="2900363"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820BB889-9D34-4BBB-8EBF-7B432ADE08F0}" type="datetimeFigureOut">
              <a:rPr lang="ru-RU" smtClean="0"/>
              <a:t>08.09.2024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C173F88-3387-453B-9303-AC0210B95CB8}" type="slidenum">
              <a:rPr lang="ru-RU" smtClean="0"/>
              <a:t>‹#›</a:t>
            </a:fld>
            <a:endParaRPr lang="ru-RU"/>
          </a:p>
        </p:txBody>
      </p:sp>
    </p:spTree>
    <p:extLst>
      <p:ext uri="{BB962C8B-B14F-4D97-AF65-F5344CB8AC3E}">
        <p14:creationId xmlns:p14="http://schemas.microsoft.com/office/powerpoint/2010/main" val="2349083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365126"/>
            <a:ext cx="7886700" cy="1325563"/>
          </a:xfrm>
        </p:spPr>
        <p:txBody>
          <a:bodyPr/>
          <a:lstStyle/>
          <a:p>
            <a:r>
              <a:rPr lang="ru-RU"/>
              <a:t>Образец заголовка</a:t>
            </a:r>
          </a:p>
        </p:txBody>
      </p:sp>
      <p:sp>
        <p:nvSpPr>
          <p:cNvPr id="3" name="Текст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4" name="Объект 3"/>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6" name="Объект 5"/>
          <p:cNvSpPr>
            <a:spLocks noGrp="1"/>
          </p:cNvSpPr>
          <p:nvPr>
            <p:ph sz="quarter" idx="4"/>
          </p:nvPr>
        </p:nvSpPr>
        <p:spPr>
          <a:xfrm>
            <a:off x="4629150"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820BB889-9D34-4BBB-8EBF-7B432ADE08F0}" type="datetimeFigureOut">
              <a:rPr lang="ru-RU" smtClean="0"/>
              <a:t>08.09.2024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C173F88-3387-453B-9303-AC0210B95CB8}" type="slidenum">
              <a:rPr lang="ru-RU" smtClean="0"/>
              <a:t>‹#›</a:t>
            </a:fld>
            <a:endParaRPr lang="ru-RU"/>
          </a:p>
        </p:txBody>
      </p:sp>
    </p:spTree>
    <p:extLst>
      <p:ext uri="{BB962C8B-B14F-4D97-AF65-F5344CB8AC3E}">
        <p14:creationId xmlns:p14="http://schemas.microsoft.com/office/powerpoint/2010/main" val="2286000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820BB889-9D34-4BBB-8EBF-7B432ADE08F0}" type="datetimeFigureOut">
              <a:rPr lang="ru-RU" smtClean="0"/>
              <a:t>08.09.2024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C173F88-3387-453B-9303-AC0210B95CB8}" type="slidenum">
              <a:rPr lang="ru-RU" smtClean="0"/>
              <a:t>‹#›</a:t>
            </a:fld>
            <a:endParaRPr lang="ru-RU"/>
          </a:p>
        </p:txBody>
      </p:sp>
    </p:spTree>
    <p:extLst>
      <p:ext uri="{BB962C8B-B14F-4D97-AF65-F5344CB8AC3E}">
        <p14:creationId xmlns:p14="http://schemas.microsoft.com/office/powerpoint/2010/main" val="1304350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20BB889-9D34-4BBB-8EBF-7B432ADE08F0}" type="datetimeFigureOut">
              <a:rPr lang="ru-RU" smtClean="0"/>
              <a:t>08.09.2024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C173F88-3387-453B-9303-AC0210B95CB8}" type="slidenum">
              <a:rPr lang="ru-RU" smtClean="0"/>
              <a:t>‹#›</a:t>
            </a:fld>
            <a:endParaRPr lang="ru-RU"/>
          </a:p>
        </p:txBody>
      </p:sp>
    </p:spTree>
    <p:extLst>
      <p:ext uri="{BB962C8B-B14F-4D97-AF65-F5344CB8AC3E}">
        <p14:creationId xmlns:p14="http://schemas.microsoft.com/office/powerpoint/2010/main" val="2374920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2400"/>
            </a:lvl1pPr>
          </a:lstStyle>
          <a:p>
            <a:r>
              <a:rPr lang="ru-RU"/>
              <a:t>Образец заголовка</a:t>
            </a:r>
          </a:p>
        </p:txBody>
      </p:sp>
      <p:sp>
        <p:nvSpPr>
          <p:cNvPr id="3" name="Объект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Дата 4"/>
          <p:cNvSpPr>
            <a:spLocks noGrp="1"/>
          </p:cNvSpPr>
          <p:nvPr>
            <p:ph type="dt" sz="half" idx="10"/>
          </p:nvPr>
        </p:nvSpPr>
        <p:spPr/>
        <p:txBody>
          <a:bodyPr/>
          <a:lstStyle/>
          <a:p>
            <a:fld id="{820BB889-9D34-4BBB-8EBF-7B432ADE08F0}" type="datetimeFigureOut">
              <a:rPr lang="ru-RU" smtClean="0"/>
              <a:t>08.09.2024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C173F88-3387-453B-9303-AC0210B95CB8}" type="slidenum">
              <a:rPr lang="ru-RU" smtClean="0"/>
              <a:t>‹#›</a:t>
            </a:fld>
            <a:endParaRPr lang="ru-RU"/>
          </a:p>
        </p:txBody>
      </p:sp>
    </p:spTree>
    <p:extLst>
      <p:ext uri="{BB962C8B-B14F-4D97-AF65-F5344CB8AC3E}">
        <p14:creationId xmlns:p14="http://schemas.microsoft.com/office/powerpoint/2010/main" val="26910129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2400"/>
            </a:lvl1pPr>
          </a:lstStyle>
          <a:p>
            <a:r>
              <a:rPr lang="ru-RU"/>
              <a:t>Образец заголовка</a:t>
            </a:r>
          </a:p>
        </p:txBody>
      </p:sp>
      <p:sp>
        <p:nvSpPr>
          <p:cNvPr id="3" name="Рисунок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ru-RU"/>
          </a:p>
        </p:txBody>
      </p:sp>
      <p:sp>
        <p:nvSpPr>
          <p:cNvPr id="4" name="Текст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Дата 4"/>
          <p:cNvSpPr>
            <a:spLocks noGrp="1"/>
          </p:cNvSpPr>
          <p:nvPr>
            <p:ph type="dt" sz="half" idx="10"/>
          </p:nvPr>
        </p:nvSpPr>
        <p:spPr/>
        <p:txBody>
          <a:bodyPr/>
          <a:lstStyle/>
          <a:p>
            <a:fld id="{820BB889-9D34-4BBB-8EBF-7B432ADE08F0}" type="datetimeFigureOut">
              <a:rPr lang="ru-RU" smtClean="0"/>
              <a:t>08.09.2024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C173F88-3387-453B-9303-AC0210B95CB8}" type="slidenum">
              <a:rPr lang="ru-RU" smtClean="0"/>
              <a:t>‹#›</a:t>
            </a:fld>
            <a:endParaRPr lang="ru-RU"/>
          </a:p>
        </p:txBody>
      </p:sp>
    </p:spTree>
    <p:extLst>
      <p:ext uri="{BB962C8B-B14F-4D97-AF65-F5344CB8AC3E}">
        <p14:creationId xmlns:p14="http://schemas.microsoft.com/office/powerpoint/2010/main" val="934140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20BB889-9D34-4BBB-8EBF-7B432ADE08F0}" type="datetimeFigureOut">
              <a:rPr lang="ru-RU" smtClean="0"/>
              <a:t>08.09.2024</a:t>
            </a:fld>
            <a:endParaRPr lang="ru-RU"/>
          </a:p>
        </p:txBody>
      </p:sp>
      <p:sp>
        <p:nvSpPr>
          <p:cNvPr id="5" name="Нижний колонтитул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C173F88-3387-453B-9303-AC0210B95CB8}" type="slidenum">
              <a:rPr lang="ru-RU" smtClean="0"/>
              <a:t>‹#›</a:t>
            </a:fld>
            <a:endParaRPr lang="ru-RU"/>
          </a:p>
        </p:txBody>
      </p:sp>
      <p:pic>
        <p:nvPicPr>
          <p:cNvPr id="10" name="Рисунок 9"/>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971805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1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image" Target="../media/image37.jpg"/><Relationship Id="rId4" Type="http://schemas.openxmlformats.org/officeDocument/2006/relationships/image" Target="../media/image3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https://www.youtube.com/watch?v=Ykt8s-ODJK4" TargetMode="External"/><Relationship Id="rId7" Type="http://schemas.openxmlformats.org/officeDocument/2006/relationships/image" Target="../media/image9.png"/><Relationship Id="rId2" Type="http://schemas.openxmlformats.org/officeDocument/2006/relationships/hyperlink" Target="https://winogradow.livejournal.com/8135.html" TargetMode="Externa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hyperlink" Target="https://stv24.tv/programmy/ya-ne-mestnyj-stanicza-rasshevatskaya-kak-sohranyali-stavropolskoe-kazachestvo"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Заголовок 1"/>
          <p:cNvSpPr txBox="1">
            <a:spLocks/>
          </p:cNvSpPr>
          <p:nvPr/>
        </p:nvSpPr>
        <p:spPr>
          <a:xfrm>
            <a:off x="3190313" y="915146"/>
            <a:ext cx="6152030" cy="1876607"/>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endParaRPr lang="ru-RU" sz="6600" b="1" dirty="0">
              <a:ln/>
              <a:solidFill>
                <a:schemeClr val="bg1"/>
              </a:solidFill>
              <a:effectLst>
                <a:outerShdw blurRad="38100" dist="19050" dir="2700000" algn="tl" rotWithShape="0">
                  <a:schemeClr val="dk1">
                    <a:lumMod val="50000"/>
                    <a:alpha val="40000"/>
                  </a:schemeClr>
                </a:outerShdw>
              </a:effectLst>
              <a:latin typeface="+mn-lt"/>
            </a:endParaRPr>
          </a:p>
        </p:txBody>
      </p:sp>
      <p:sp>
        <p:nvSpPr>
          <p:cNvPr id="15" name="Подзаголовок 2"/>
          <p:cNvSpPr txBox="1">
            <a:spLocks/>
          </p:cNvSpPr>
          <p:nvPr/>
        </p:nvSpPr>
        <p:spPr>
          <a:xfrm>
            <a:off x="3691216" y="2791753"/>
            <a:ext cx="5150224" cy="485870"/>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endParaRPr lang="ru-RU" sz="2400" b="1" dirty="0">
              <a:ln/>
              <a:solidFill>
                <a:schemeClr val="bg1"/>
              </a:solidFill>
              <a:effectLst>
                <a:outerShdw blurRad="38100" dist="19050" dir="2700000" algn="tl" rotWithShape="0">
                  <a:schemeClr val="dk1">
                    <a:lumMod val="50000"/>
                    <a:alpha val="40000"/>
                  </a:schemeClr>
                </a:outerShdw>
              </a:effectLst>
            </a:endParaRPr>
          </a:p>
        </p:txBody>
      </p:sp>
      <p:sp>
        <p:nvSpPr>
          <p:cNvPr id="2" name="Прямоугольник 1"/>
          <p:cNvSpPr/>
          <p:nvPr/>
        </p:nvSpPr>
        <p:spPr>
          <a:xfrm>
            <a:off x="484743" y="80547"/>
            <a:ext cx="8356697" cy="835613"/>
          </a:xfrm>
          <a:prstGeom prst="rect">
            <a:avLst/>
          </a:prstGeom>
        </p:spPr>
        <p:txBody>
          <a:bodyPr wrap="square">
            <a:spAutoFit/>
          </a:bodyPr>
          <a:lstStyle/>
          <a:p>
            <a:pPr lvl="0" algn="ctr">
              <a:lnSpc>
                <a:spcPct val="115000"/>
              </a:lnSpc>
              <a:spcAft>
                <a:spcPts val="0"/>
              </a:spcAft>
              <a:tabLst>
                <a:tab pos="-203200" algn="l"/>
              </a:tabLst>
            </a:pPr>
            <a:r>
              <a:rPr lang="ru-RU" sz="1400" b="1" i="1" kern="100" dirty="0">
                <a:solidFill>
                  <a:srgbClr val="262626"/>
                </a:solidFill>
                <a:latin typeface="Georgia" panose="02040502050405020303" pitchFamily="18" charset="0"/>
                <a:ea typeface="Verdana" panose="020B0604030504040204" pitchFamily="34" charset="0"/>
                <a:cs typeface="Times New Roman" panose="02020603050405020304" pitchFamily="18" charset="0"/>
              </a:rPr>
              <a:t>Муниципальное общеобразовательное учреждение </a:t>
            </a:r>
            <a:endParaRPr lang="ru-RU" sz="1400" kern="100" dirty="0">
              <a:solidFill>
                <a:srgbClr val="262626"/>
              </a:solidFill>
              <a:latin typeface="Verdana" panose="020B0604030504040204" pitchFamily="34" charset="0"/>
              <a:ea typeface="Verdana" panose="020B0604030504040204" pitchFamily="34" charset="0"/>
              <a:cs typeface="Times New Roman" panose="02020603050405020304" pitchFamily="18" charset="0"/>
            </a:endParaRPr>
          </a:p>
          <a:p>
            <a:pPr lvl="0" algn="ctr">
              <a:lnSpc>
                <a:spcPct val="115000"/>
              </a:lnSpc>
              <a:spcAft>
                <a:spcPts val="0"/>
              </a:spcAft>
              <a:tabLst>
                <a:tab pos="-203200" algn="l"/>
              </a:tabLst>
            </a:pPr>
            <a:r>
              <a:rPr lang="ru-RU" sz="1400" b="1" i="1" kern="100" dirty="0">
                <a:solidFill>
                  <a:srgbClr val="262626"/>
                </a:solidFill>
                <a:latin typeface="Georgia" panose="02040502050405020303" pitchFamily="18" charset="0"/>
                <a:ea typeface="Verdana" panose="020B0604030504040204" pitchFamily="34" charset="0"/>
                <a:cs typeface="Times New Roman" panose="02020603050405020304" pitchFamily="18" charset="0"/>
              </a:rPr>
              <a:t>«Средняя общеобразовательная школа №9 с казачьими классами </a:t>
            </a:r>
            <a:endParaRPr lang="ru-RU" sz="1400" kern="100" dirty="0">
              <a:solidFill>
                <a:srgbClr val="262626"/>
              </a:solidFill>
              <a:latin typeface="Verdana" panose="020B0604030504040204" pitchFamily="34" charset="0"/>
              <a:ea typeface="Verdana" panose="020B0604030504040204" pitchFamily="34" charset="0"/>
              <a:cs typeface="Times New Roman" panose="02020603050405020304" pitchFamily="18" charset="0"/>
            </a:endParaRPr>
          </a:p>
          <a:p>
            <a:pPr lvl="0" algn="ctr">
              <a:lnSpc>
                <a:spcPct val="115000"/>
              </a:lnSpc>
              <a:spcAft>
                <a:spcPts val="0"/>
              </a:spcAft>
              <a:tabLst>
                <a:tab pos="-203200" algn="l"/>
              </a:tabLst>
            </a:pPr>
            <a:r>
              <a:rPr lang="ru-RU" sz="1400" b="1" i="1" kern="100" dirty="0">
                <a:solidFill>
                  <a:srgbClr val="262626"/>
                </a:solidFill>
                <a:latin typeface="Georgia" panose="02040502050405020303" pitchFamily="18" charset="0"/>
                <a:ea typeface="Verdana" panose="020B0604030504040204" pitchFamily="34" charset="0"/>
                <a:cs typeface="Times New Roman" panose="02020603050405020304" pitchFamily="18" charset="0"/>
              </a:rPr>
              <a:t>имени атамана А.В. Репникова»</a:t>
            </a:r>
            <a:endParaRPr lang="ru-RU" sz="1400" kern="100" dirty="0">
              <a:solidFill>
                <a:srgbClr val="262626"/>
              </a:solidFill>
              <a:effectLst/>
              <a:latin typeface="Verdana" panose="020B0604030504040204" pitchFamily="34" charset="0"/>
              <a:ea typeface="Verdana" panose="020B0604030504040204" pitchFamily="34" charset="0"/>
              <a:cs typeface="Times New Roman" panose="02020603050405020304" pitchFamily="18" charset="0"/>
            </a:endParaRPr>
          </a:p>
        </p:txBody>
      </p:sp>
      <p:pic>
        <p:nvPicPr>
          <p:cNvPr id="3" name="Рисунок 2"/>
          <p:cNvPicPr>
            <a:picLocks noChangeAspect="1"/>
          </p:cNvPicPr>
          <p:nvPr/>
        </p:nvPicPr>
        <p:blipFill>
          <a:blip r:embed="rId3"/>
          <a:stretch>
            <a:fillRect/>
          </a:stretch>
        </p:blipFill>
        <p:spPr>
          <a:xfrm>
            <a:off x="8319911" y="0"/>
            <a:ext cx="824089" cy="820596"/>
          </a:xfrm>
          <a:prstGeom prst="rect">
            <a:avLst/>
          </a:prstGeom>
        </p:spPr>
      </p:pic>
      <p:sp>
        <p:nvSpPr>
          <p:cNvPr id="6" name="Прямоугольник 5"/>
          <p:cNvSpPr/>
          <p:nvPr/>
        </p:nvSpPr>
        <p:spPr>
          <a:xfrm>
            <a:off x="191911" y="6252401"/>
            <a:ext cx="4334933" cy="523220"/>
          </a:xfrm>
          <a:prstGeom prst="rect">
            <a:avLst/>
          </a:prstGeom>
          <a:noFill/>
        </p:spPr>
        <p:txBody>
          <a:bodyPr wrap="square" lIns="91440" tIns="45720" rIns="91440" bIns="45720">
            <a:spAutoFit/>
          </a:bodyPr>
          <a:lstStyle/>
          <a:p>
            <a:pPr algn="ctr"/>
            <a:r>
              <a:rPr lang="ru-RU" sz="1400" b="0" cap="none" spc="0" dirty="0">
                <a:ln w="0"/>
                <a:solidFill>
                  <a:schemeClr val="tx1"/>
                </a:solidFill>
                <a:effectLst>
                  <a:outerShdw blurRad="38100" dist="19050" dir="2700000" algn="tl" rotWithShape="0">
                    <a:schemeClr val="dk1">
                      <a:alpha val="40000"/>
                    </a:schemeClr>
                  </a:outerShdw>
                </a:effectLst>
              </a:rPr>
              <a:t>Ставропольский край, Новоалександровский район, </a:t>
            </a:r>
          </a:p>
          <a:p>
            <a:pPr algn="ctr"/>
            <a:r>
              <a:rPr lang="ru-RU" sz="1400" b="0" cap="none" spc="0" dirty="0">
                <a:ln w="0"/>
                <a:solidFill>
                  <a:schemeClr val="tx1"/>
                </a:solidFill>
                <a:effectLst>
                  <a:outerShdw blurRad="38100" dist="19050" dir="2700000" algn="tl" rotWithShape="0">
                    <a:schemeClr val="dk1">
                      <a:alpha val="40000"/>
                    </a:schemeClr>
                  </a:outerShdw>
                </a:effectLst>
              </a:rPr>
              <a:t>станица Расшеватская, ул.Советская,3.</a:t>
            </a:r>
          </a:p>
        </p:txBody>
      </p:sp>
      <p:sp>
        <p:nvSpPr>
          <p:cNvPr id="8" name="Прямоугольник 7"/>
          <p:cNvSpPr/>
          <p:nvPr/>
        </p:nvSpPr>
        <p:spPr>
          <a:xfrm>
            <a:off x="835378" y="2967335"/>
            <a:ext cx="7484533" cy="400110"/>
          </a:xfrm>
          <a:prstGeom prst="rect">
            <a:avLst/>
          </a:prstGeom>
          <a:noFill/>
        </p:spPr>
        <p:txBody>
          <a:bodyPr wrap="square" lIns="91440" tIns="45720" rIns="91440" bIns="45720">
            <a:spAutoFit/>
          </a:bodyPr>
          <a:lstStyle/>
          <a:p>
            <a:pPr algn="ctr"/>
            <a:endParaRPr lang="ru-RU" sz="2000" b="0" cap="none" spc="0" dirty="0">
              <a:ln w="0"/>
              <a:solidFill>
                <a:schemeClr val="tx1"/>
              </a:solidFill>
              <a:effectLst>
                <a:outerShdw blurRad="38100" dist="19050" dir="2700000" algn="tl" rotWithShape="0">
                  <a:schemeClr val="dk1">
                    <a:alpha val="40000"/>
                  </a:schemeClr>
                </a:outerShdw>
              </a:effectLst>
            </a:endParaRPr>
          </a:p>
        </p:txBody>
      </p:sp>
      <p:sp>
        <p:nvSpPr>
          <p:cNvPr id="9" name="TextBox 8"/>
          <p:cNvSpPr txBox="1"/>
          <p:nvPr/>
        </p:nvSpPr>
        <p:spPr>
          <a:xfrm>
            <a:off x="1317485" y="838766"/>
            <a:ext cx="6691211" cy="1754326"/>
          </a:xfrm>
          <a:prstGeom prst="rect">
            <a:avLst/>
          </a:prstGeom>
          <a:noFill/>
        </p:spPr>
        <p:txBody>
          <a:bodyPr wrap="square" rtlCol="0">
            <a:spAutoFit/>
          </a:bodyPr>
          <a:lstStyle/>
          <a:p>
            <a:pPr algn="ctr"/>
            <a:r>
              <a:rPr lang="ru-RU" sz="2000" dirty="0">
                <a:ln w="0"/>
                <a:solidFill>
                  <a:srgbClr val="C00000"/>
                </a:solidFill>
                <a:effectLst>
                  <a:outerShdw blurRad="38100" dist="19050" dir="2700000" algn="tl" rotWithShape="0">
                    <a:schemeClr val="dk1">
                      <a:alpha val="40000"/>
                    </a:schemeClr>
                  </a:outerShdw>
                </a:effectLst>
              </a:rPr>
              <a:t>Школьный историко-краеведческий музей</a:t>
            </a:r>
          </a:p>
          <a:p>
            <a:pPr algn="ctr"/>
            <a:r>
              <a:rPr lang="ru-RU" sz="2400" b="1" dirty="0">
                <a:ln w="0"/>
                <a:solidFill>
                  <a:srgbClr val="FF0000"/>
                </a:solidFill>
                <a:effectLst>
                  <a:outerShdw blurRad="38100" dist="19050" dir="2700000" algn="tl" rotWithShape="0">
                    <a:schemeClr val="dk1">
                      <a:alpha val="40000"/>
                    </a:schemeClr>
                  </a:outerShdw>
                </a:effectLst>
              </a:rPr>
              <a:t>«ИСТОРИЯ КАЗАЧЕСТВА»</a:t>
            </a:r>
          </a:p>
          <a:p>
            <a:pPr algn="ctr"/>
            <a:r>
              <a:rPr lang="ru-RU" sz="2000" dirty="0">
                <a:ln w="0"/>
                <a:solidFill>
                  <a:srgbClr val="C00000"/>
                </a:solidFill>
                <a:effectLst>
                  <a:outerShdw blurRad="38100" dist="19050" dir="2700000" algn="tl" rotWithShape="0">
                    <a:schemeClr val="dk1">
                      <a:alpha val="40000"/>
                    </a:schemeClr>
                  </a:outerShdw>
                </a:effectLst>
              </a:rPr>
              <a:t>Музейный зал</a:t>
            </a:r>
          </a:p>
          <a:p>
            <a:pPr algn="ctr"/>
            <a:r>
              <a:rPr lang="ru-RU" sz="2800" dirty="0">
                <a:ln w="0"/>
                <a:solidFill>
                  <a:srgbClr val="C00000"/>
                </a:solidFill>
                <a:effectLst>
                  <a:outerShdw blurRad="38100" dist="19050" dir="2700000" algn="tl" rotWithShape="0">
                    <a:schemeClr val="dk1">
                      <a:alpha val="40000"/>
                    </a:schemeClr>
                  </a:outerShdw>
                </a:effectLst>
              </a:rPr>
              <a:t> </a:t>
            </a:r>
            <a:r>
              <a:rPr lang="ru-RU" sz="2800" b="1" dirty="0">
                <a:ln w="0"/>
                <a:solidFill>
                  <a:srgbClr val="FF0000"/>
                </a:solidFill>
                <a:effectLst>
                  <a:outerShdw blurRad="38100" dist="19050" dir="2700000" algn="tl" rotWithShape="0">
                    <a:schemeClr val="dk1">
                      <a:alpha val="40000"/>
                    </a:schemeClr>
                  </a:outerShdw>
                </a:effectLst>
              </a:rPr>
              <a:t>«Боевая слава станицы Расшеватской»</a:t>
            </a:r>
          </a:p>
          <a:p>
            <a:pPr algn="ctr"/>
            <a:r>
              <a:rPr lang="ru-RU" sz="1600" dirty="0">
                <a:ln w="0"/>
                <a:solidFill>
                  <a:srgbClr val="C00000"/>
                </a:solidFill>
                <a:effectLst>
                  <a:outerShdw blurRad="38100" dist="19050" dir="2700000" algn="tl" rotWithShape="0">
                    <a:schemeClr val="dk1">
                      <a:alpha val="40000"/>
                    </a:schemeClr>
                  </a:outerShdw>
                </a:effectLst>
              </a:rPr>
              <a:t>Номинация «Лучший сельский школьный музей»</a:t>
            </a:r>
          </a:p>
        </p:txBody>
      </p:sp>
      <p:pic>
        <p:nvPicPr>
          <p:cNvPr id="5" name="Рисунок 4"/>
          <p:cNvPicPr>
            <a:picLocks noChangeAspect="1"/>
          </p:cNvPicPr>
          <p:nvPr/>
        </p:nvPicPr>
        <p:blipFill rotWithShape="1">
          <a:blip r:embed="rId4">
            <a:extLst>
              <a:ext uri="{28A0092B-C50C-407E-A947-70E740481C1C}">
                <a14:useLocalDpi xmlns:a14="http://schemas.microsoft.com/office/drawing/2010/main" val="0"/>
              </a:ext>
            </a:extLst>
          </a:blip>
          <a:srcRect b="15951"/>
          <a:stretch/>
        </p:blipFill>
        <p:spPr>
          <a:xfrm>
            <a:off x="4526844" y="2626439"/>
            <a:ext cx="4544220" cy="2146484"/>
          </a:xfrm>
          <a:prstGeom prst="rect">
            <a:avLst/>
          </a:prstGeom>
          <a:ln w="19050">
            <a:solidFill>
              <a:srgbClr val="C00000"/>
            </a:solidFill>
          </a:ln>
        </p:spPr>
      </p:pic>
    </p:spTree>
    <p:extLst>
      <p:ext uri="{BB962C8B-B14F-4D97-AF65-F5344CB8AC3E}">
        <p14:creationId xmlns:p14="http://schemas.microsoft.com/office/powerpoint/2010/main" val="16938328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47241"/>
            <a:ext cx="7886700" cy="1319514"/>
          </a:xfrm>
        </p:spPr>
        <p:txBody>
          <a:bodyPr>
            <a:noAutofit/>
          </a:bodyPr>
          <a:lstStyle/>
          <a:p>
            <a:pPr indent="92075"/>
            <a:r>
              <a:rPr lang="ru-RU" sz="1800" dirty="0"/>
              <a:t>Музейный кружок «Боевая слава станицы» посещают разновозрастные учащиеся, которым поистине интересно заниматься </a:t>
            </a:r>
            <a:r>
              <a:rPr lang="ru-RU" sz="1800" dirty="0" err="1"/>
              <a:t>поисково</a:t>
            </a:r>
            <a:r>
              <a:rPr lang="ru-RU" sz="1800" dirty="0"/>
              <a:t> - исследовательской работой, проводить экскурсии как и учащимся школы так и гостям нашего зала. В музейной комнате проходит много мероприятий военно-патриотической направленности для родителей, станичной общественности, ветеранов</a:t>
            </a:r>
            <a:r>
              <a:rPr lang="ru-RU" sz="2000" dirty="0"/>
              <a:t>.</a:t>
            </a:r>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79270" y="1803963"/>
            <a:ext cx="3022922" cy="2267192"/>
          </a:xfr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64059" y="1551008"/>
            <a:ext cx="1993016" cy="2657355"/>
          </a:xfrm>
          <a:prstGeom prst="rect">
            <a:avLst/>
          </a:prstGeom>
        </p:spPr>
      </p:pic>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75260" y="1551008"/>
            <a:ext cx="2599038" cy="1949279"/>
          </a:xfrm>
          <a:prstGeom prst="rect">
            <a:avLst/>
          </a:prstGeom>
        </p:spPr>
      </p:pic>
      <p:pic>
        <p:nvPicPr>
          <p:cNvPr id="10" name="Рисунок 9"/>
          <p:cNvPicPr>
            <a:picLocks noChangeAspect="1"/>
          </p:cNvPicPr>
          <p:nvPr/>
        </p:nvPicPr>
        <p:blipFill rotWithShape="1">
          <a:blip r:embed="rId5" cstate="print">
            <a:extLst>
              <a:ext uri="{28A0092B-C50C-407E-A947-70E740481C1C}">
                <a14:useLocalDpi xmlns:a14="http://schemas.microsoft.com/office/drawing/2010/main" val="0"/>
              </a:ext>
            </a:extLst>
          </a:blip>
          <a:srcRect l="21560" t="1843"/>
          <a:stretch/>
        </p:blipFill>
        <p:spPr>
          <a:xfrm>
            <a:off x="5812886" y="3568092"/>
            <a:ext cx="3279598" cy="2907462"/>
          </a:xfrm>
          <a:prstGeom prst="rect">
            <a:avLst/>
          </a:prstGeom>
        </p:spPr>
      </p:pic>
      <p:pic>
        <p:nvPicPr>
          <p:cNvPr id="8" name="Рисунок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8506" y="4208363"/>
            <a:ext cx="3022922" cy="2267191"/>
          </a:xfrm>
          <a:prstGeom prst="rect">
            <a:avLst/>
          </a:prstGeom>
        </p:spPr>
      </p:pic>
      <p:pic>
        <p:nvPicPr>
          <p:cNvPr id="6" name="Рисунок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29617" y="3905974"/>
            <a:ext cx="2015080" cy="2686773"/>
          </a:xfrm>
          <a:prstGeom prst="rect">
            <a:avLst/>
          </a:prstGeom>
        </p:spPr>
      </p:pic>
    </p:spTree>
    <p:extLst>
      <p:ext uri="{BB962C8B-B14F-4D97-AF65-F5344CB8AC3E}">
        <p14:creationId xmlns:p14="http://schemas.microsoft.com/office/powerpoint/2010/main" val="30935950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stretch>
            <a:fillRect/>
          </a:stretch>
        </p:blipFill>
        <p:spPr>
          <a:xfrm>
            <a:off x="737526" y="116205"/>
            <a:ext cx="3457007" cy="2600685"/>
          </a:xfrm>
          <a:prstGeom prst="rect">
            <a:avLst/>
          </a:prstGeom>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986" y="3386811"/>
            <a:ext cx="4425974" cy="2487397"/>
          </a:xfrm>
          <a:prstGeom prst="rect">
            <a:avLst/>
          </a:prstGeom>
        </p:spPr>
      </p:pic>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31528" y="116205"/>
            <a:ext cx="3467580" cy="2600685"/>
          </a:xfrm>
          <a:prstGeom prst="rect">
            <a:avLst/>
          </a:prstGeom>
        </p:spPr>
      </p:pic>
      <p:pic>
        <p:nvPicPr>
          <p:cNvPr id="8" name="Рисунок 7"/>
          <p:cNvPicPr>
            <a:picLocks noChangeAspect="1"/>
          </p:cNvPicPr>
          <p:nvPr/>
        </p:nvPicPr>
        <p:blipFill rotWithShape="1">
          <a:blip r:embed="rId5">
            <a:extLst>
              <a:ext uri="{28A0092B-C50C-407E-A947-70E740481C1C}">
                <a14:useLocalDpi xmlns:a14="http://schemas.microsoft.com/office/drawing/2010/main" val="0"/>
              </a:ext>
            </a:extLst>
          </a:blip>
          <a:srcRect t="33080" r="-100" b="26582"/>
          <a:stretch/>
        </p:blipFill>
        <p:spPr>
          <a:xfrm>
            <a:off x="5131528" y="3323311"/>
            <a:ext cx="3561296" cy="2550898"/>
          </a:xfrm>
          <a:prstGeom prst="rect">
            <a:avLst/>
          </a:prstGeom>
        </p:spPr>
      </p:pic>
      <p:sp>
        <p:nvSpPr>
          <p:cNvPr id="10" name="Прямоугольник 9"/>
          <p:cNvSpPr/>
          <p:nvPr/>
        </p:nvSpPr>
        <p:spPr>
          <a:xfrm>
            <a:off x="1156099" y="2738536"/>
            <a:ext cx="2801748" cy="584775"/>
          </a:xfrm>
          <a:prstGeom prst="rect">
            <a:avLst/>
          </a:prstGeom>
          <a:noFill/>
        </p:spPr>
        <p:txBody>
          <a:bodyPr wrap="square" lIns="91440" tIns="45720" rIns="91440" bIns="45720">
            <a:spAutoFit/>
          </a:bodyPr>
          <a:lstStyle/>
          <a:p>
            <a:pPr algn="ctr"/>
            <a:r>
              <a:rPr lang="ru-RU" sz="1600" b="1" dirty="0">
                <a:ln w="0"/>
                <a:solidFill>
                  <a:srgbClr val="C00000"/>
                </a:solidFill>
                <a:effectLst>
                  <a:outerShdw blurRad="38100" dist="19050" dir="2700000" algn="tl" rotWithShape="0">
                    <a:schemeClr val="dk1">
                      <a:alpha val="40000"/>
                    </a:schemeClr>
                  </a:outerShdw>
                </a:effectLst>
              </a:rPr>
              <a:t>Открытие Парты Героя </a:t>
            </a:r>
          </a:p>
          <a:p>
            <a:pPr algn="ctr"/>
            <a:r>
              <a:rPr lang="ru-RU" sz="1600" b="1" cap="none" spc="0" dirty="0">
                <a:ln w="0"/>
                <a:solidFill>
                  <a:srgbClr val="C00000"/>
                </a:solidFill>
                <a:effectLst>
                  <a:outerShdw blurRad="38100" dist="19050" dir="2700000" algn="tl" rotWithShape="0">
                    <a:schemeClr val="dk1">
                      <a:alpha val="40000"/>
                    </a:schemeClr>
                  </a:outerShdw>
                </a:effectLst>
              </a:rPr>
              <a:t>Май 2020 г.</a:t>
            </a:r>
          </a:p>
        </p:txBody>
      </p:sp>
      <p:sp>
        <p:nvSpPr>
          <p:cNvPr id="12" name="Прямоугольник 11"/>
          <p:cNvSpPr/>
          <p:nvPr/>
        </p:nvSpPr>
        <p:spPr>
          <a:xfrm>
            <a:off x="5141979" y="5874208"/>
            <a:ext cx="3540393" cy="923330"/>
          </a:xfrm>
          <a:prstGeom prst="rect">
            <a:avLst/>
          </a:prstGeom>
          <a:noFill/>
        </p:spPr>
        <p:txBody>
          <a:bodyPr wrap="none" lIns="91440" tIns="45720" rIns="91440" bIns="45720">
            <a:spAutoFit/>
          </a:bodyPr>
          <a:lstStyle/>
          <a:p>
            <a:pPr algn="ctr"/>
            <a:r>
              <a:rPr lang="ru-RU" b="1" cap="none" spc="0" dirty="0">
                <a:ln w="0"/>
                <a:solidFill>
                  <a:srgbClr val="C00000"/>
                </a:solidFill>
                <a:effectLst>
                  <a:outerShdw blurRad="38100" dist="19050" dir="2700000" algn="tl" rotWithShape="0">
                    <a:schemeClr val="dk1">
                      <a:alpha val="40000"/>
                    </a:schemeClr>
                  </a:outerShdw>
                </a:effectLst>
              </a:rPr>
              <a:t>Встреча Генерал лейтенанта ВСР  </a:t>
            </a:r>
          </a:p>
          <a:p>
            <a:pPr algn="ctr"/>
            <a:r>
              <a:rPr lang="ru-RU" b="1" cap="none" spc="0" dirty="0">
                <a:ln w="0"/>
                <a:solidFill>
                  <a:srgbClr val="C00000"/>
                </a:solidFill>
                <a:effectLst>
                  <a:outerShdw blurRad="38100" dist="19050" dir="2700000" algn="tl" rotWithShape="0">
                    <a:schemeClr val="dk1">
                      <a:alpha val="40000"/>
                    </a:schemeClr>
                  </a:outerShdw>
                </a:effectLst>
              </a:rPr>
              <a:t>Героя России</a:t>
            </a:r>
          </a:p>
          <a:p>
            <a:pPr algn="ctr"/>
            <a:r>
              <a:rPr lang="ru-RU" b="1" dirty="0">
                <a:ln w="0"/>
                <a:solidFill>
                  <a:srgbClr val="C00000"/>
                </a:solidFill>
                <a:effectLst>
                  <a:outerShdw blurRad="38100" dist="19050" dir="2700000" algn="tl" rotWithShape="0">
                    <a:schemeClr val="dk1">
                      <a:alpha val="40000"/>
                    </a:schemeClr>
                  </a:outerShdw>
                </a:effectLst>
              </a:rPr>
              <a:t>Март 2021г</a:t>
            </a:r>
            <a:endParaRPr lang="ru-RU" b="1" cap="none" spc="0" dirty="0">
              <a:ln w="0"/>
              <a:solidFill>
                <a:srgbClr val="C00000"/>
              </a:solidFill>
              <a:effectLst>
                <a:outerShdw blurRad="38100" dist="19050" dir="2700000" algn="tl" rotWithShape="0">
                  <a:schemeClr val="dk1">
                    <a:alpha val="40000"/>
                  </a:schemeClr>
                </a:outerShdw>
              </a:effectLst>
            </a:endParaRPr>
          </a:p>
        </p:txBody>
      </p:sp>
      <p:sp>
        <p:nvSpPr>
          <p:cNvPr id="13" name="Прямоугольник 12"/>
          <p:cNvSpPr/>
          <p:nvPr/>
        </p:nvSpPr>
        <p:spPr>
          <a:xfrm>
            <a:off x="5305581" y="2689077"/>
            <a:ext cx="3315075" cy="369332"/>
          </a:xfrm>
          <a:prstGeom prst="rect">
            <a:avLst/>
          </a:prstGeom>
          <a:noFill/>
        </p:spPr>
        <p:txBody>
          <a:bodyPr wrap="none" lIns="91440" tIns="45720" rIns="91440" bIns="45720">
            <a:spAutoFit/>
          </a:bodyPr>
          <a:lstStyle/>
          <a:p>
            <a:pPr algn="ctr"/>
            <a:r>
              <a:rPr lang="ru-RU" b="1" cap="none" spc="0" dirty="0">
                <a:ln w="0"/>
                <a:solidFill>
                  <a:srgbClr val="C00000"/>
                </a:solidFill>
                <a:effectLst>
                  <a:outerShdw blurRad="38100" dist="19050" dir="2700000" algn="tl" rotWithShape="0">
                    <a:schemeClr val="dk1">
                      <a:alpha val="40000"/>
                    </a:schemeClr>
                  </a:outerShdw>
                </a:effectLst>
              </a:rPr>
              <a:t>Краевой семинар август 2022 г.</a:t>
            </a:r>
          </a:p>
        </p:txBody>
      </p:sp>
      <p:sp>
        <p:nvSpPr>
          <p:cNvPr id="14" name="Прямоугольник 13"/>
          <p:cNvSpPr/>
          <p:nvPr/>
        </p:nvSpPr>
        <p:spPr>
          <a:xfrm>
            <a:off x="222847" y="5874208"/>
            <a:ext cx="4790671" cy="923330"/>
          </a:xfrm>
          <a:prstGeom prst="rect">
            <a:avLst/>
          </a:prstGeom>
          <a:noFill/>
        </p:spPr>
        <p:txBody>
          <a:bodyPr wrap="none" lIns="91440" tIns="45720" rIns="91440" bIns="45720">
            <a:spAutoFit/>
          </a:bodyPr>
          <a:lstStyle/>
          <a:p>
            <a:pPr algn="ctr"/>
            <a:r>
              <a:rPr lang="ru-RU" b="1" cap="none" spc="0" dirty="0">
                <a:ln w="0"/>
                <a:solidFill>
                  <a:srgbClr val="C00000"/>
                </a:solidFill>
                <a:effectLst>
                  <a:outerShdw blurRad="38100" dist="19050" dir="2700000" algn="tl" rotWithShape="0">
                    <a:schemeClr val="dk1">
                      <a:alpha val="40000"/>
                    </a:schemeClr>
                  </a:outerShdw>
                </a:effectLst>
              </a:rPr>
              <a:t>Школьной мероприятие Покровская ярмарка</a:t>
            </a:r>
          </a:p>
          <a:p>
            <a:pPr algn="ctr"/>
            <a:r>
              <a:rPr lang="ru-RU" b="1" dirty="0">
                <a:ln w="0"/>
                <a:solidFill>
                  <a:srgbClr val="C00000"/>
                </a:solidFill>
                <a:effectLst>
                  <a:outerShdw blurRad="38100" dist="19050" dir="2700000" algn="tl" rotWithShape="0">
                    <a:schemeClr val="dk1">
                      <a:alpha val="40000"/>
                    </a:schemeClr>
                  </a:outerShdw>
                </a:effectLst>
              </a:rPr>
              <a:t>Станция Станица времен ВОВ</a:t>
            </a:r>
          </a:p>
          <a:p>
            <a:pPr algn="ctr"/>
            <a:r>
              <a:rPr lang="ru-RU" b="1" cap="none" spc="0" dirty="0">
                <a:ln w="0"/>
                <a:solidFill>
                  <a:srgbClr val="C00000"/>
                </a:solidFill>
                <a:effectLst>
                  <a:outerShdw blurRad="38100" dist="19050" dir="2700000" algn="tl" rotWithShape="0">
                    <a:schemeClr val="dk1">
                      <a:alpha val="40000"/>
                    </a:schemeClr>
                  </a:outerShdw>
                </a:effectLst>
              </a:rPr>
              <a:t>14 октября 2022г.</a:t>
            </a:r>
          </a:p>
        </p:txBody>
      </p:sp>
    </p:spTree>
    <p:extLst>
      <p:ext uri="{BB962C8B-B14F-4D97-AF65-F5344CB8AC3E}">
        <p14:creationId xmlns:p14="http://schemas.microsoft.com/office/powerpoint/2010/main" val="31288933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208345"/>
            <a:ext cx="6858000" cy="648182"/>
          </a:xfrm>
        </p:spPr>
        <p:txBody>
          <a:bodyPr>
            <a:normAutofit/>
          </a:bodyPr>
          <a:lstStyle/>
          <a:p>
            <a:r>
              <a:rPr lang="ru-RU" sz="2000" b="1" dirty="0">
                <a:solidFill>
                  <a:srgbClr val="C00000"/>
                </a:solidFill>
              </a:rPr>
              <a:t>«Оцифровка фондов школьного музея»</a:t>
            </a:r>
            <a:br>
              <a:rPr lang="ru-RU" sz="2000" b="1" dirty="0">
                <a:solidFill>
                  <a:srgbClr val="C00000"/>
                </a:solidFill>
              </a:rPr>
            </a:br>
            <a:endParaRPr lang="ru-RU" sz="2000" b="1" dirty="0">
              <a:solidFill>
                <a:srgbClr val="C00000"/>
              </a:solidFill>
            </a:endParaRPr>
          </a:p>
        </p:txBody>
      </p:sp>
      <p:sp>
        <p:nvSpPr>
          <p:cNvPr id="3" name="Подзаголовок 2"/>
          <p:cNvSpPr>
            <a:spLocks noGrp="1"/>
          </p:cNvSpPr>
          <p:nvPr>
            <p:ph type="subTitle" idx="1"/>
          </p:nvPr>
        </p:nvSpPr>
        <p:spPr>
          <a:xfrm>
            <a:off x="1143000" y="544010"/>
            <a:ext cx="6858000" cy="6157732"/>
          </a:xfrm>
        </p:spPr>
        <p:txBody>
          <a:bodyPr>
            <a:noAutofit/>
          </a:bodyPr>
          <a:lstStyle/>
          <a:p>
            <a:pPr algn="just"/>
            <a:r>
              <a:rPr lang="ru-RU" sz="1600" dirty="0"/>
              <a:t>  Сегодня мир не может существовать без высокотехнологичных разработок, участвующих во всех направлениях жизни общества. Доступность, свобода использования и быстрый обмен информацией – вот основа современного обывателя.</a:t>
            </a:r>
          </a:p>
          <a:p>
            <a:pPr algn="just"/>
            <a:r>
              <a:rPr lang="ru-RU" sz="1600" dirty="0"/>
              <a:t>  Внедрению информационных технологий в работе музеев посвящено множество исследований. Нам бы хотелось предложить свое видение использования современных технологий обработки информации в процессе школьного музейного дела.</a:t>
            </a:r>
          </a:p>
          <a:p>
            <a:pPr algn="just"/>
            <a:r>
              <a:rPr lang="ru-RU" sz="1600" dirty="0"/>
              <a:t>   Одним  из направлений программы работы нашего музея являются экскурсии по местам боевой славы станицы Расшеватской и </a:t>
            </a:r>
            <a:r>
              <a:rPr lang="ru-RU" sz="1600" dirty="0" err="1"/>
              <a:t>Новоалександровского</a:t>
            </a:r>
            <a:r>
              <a:rPr lang="ru-RU" sz="1600" dirty="0"/>
              <a:t> района. С этой целью разработаны туристические маршруты. Они действуют с 2001 года и по сегодняшний день.</a:t>
            </a:r>
          </a:p>
          <a:p>
            <a:pPr algn="just"/>
            <a:r>
              <a:rPr lang="ru-RU" sz="1600" dirty="0"/>
              <a:t>   Поисковая и исследовательская работа в нашем школьном музее тесно связаны между собой. Практически исследование является продолжением поиска. В работе могут быть использованы различные формы: индивидуальная, групповая. Результатом поисково-исследовательской работы в музее должны стать не только найденные документы и предметы, но и их анализ, итоговый отчет. Формы отчета могут быть письменными, устными, наглядными. Среди них есть типичные для подведения итогов исследовательской работы (рефераты, доклады, стендовые доклады)</a:t>
            </a:r>
          </a:p>
          <a:p>
            <a:pPr algn="just"/>
            <a:r>
              <a:rPr lang="ru-RU" sz="1600" dirty="0"/>
              <a:t>В наших планах перейти к оцифровки музейных экспонатов. В своей работе мы планируем использование  следующего программного обеспечение:  </a:t>
            </a:r>
            <a:r>
              <a:rPr lang="ru-RU" sz="1600" b="1" dirty="0" err="1"/>
              <a:t>Microsoft</a:t>
            </a:r>
            <a:r>
              <a:rPr lang="en-US" sz="1600" b="1" dirty="0"/>
              <a:t>P</a:t>
            </a:r>
            <a:r>
              <a:rPr lang="ru-RU" sz="1600" b="1" dirty="0" err="1"/>
              <a:t>ublisher</a:t>
            </a:r>
            <a:r>
              <a:rPr lang="ru-RU" sz="1600" b="1" dirty="0"/>
              <a:t>, </a:t>
            </a:r>
            <a:r>
              <a:rPr lang="ru-RU" sz="1600" b="1" dirty="0" err="1"/>
              <a:t>MicrosoftPowerPoint</a:t>
            </a:r>
            <a:r>
              <a:rPr lang="ru-RU" sz="1600" b="1" dirty="0"/>
              <a:t>, </a:t>
            </a:r>
            <a:r>
              <a:rPr lang="ru-RU" sz="1600" b="1" dirty="0" err="1"/>
              <a:t>iSpring,Gimp</a:t>
            </a:r>
            <a:r>
              <a:rPr lang="ru-RU" sz="1600" dirty="0"/>
              <a:t>. </a:t>
            </a:r>
          </a:p>
        </p:txBody>
      </p:sp>
    </p:spTree>
    <p:extLst>
      <p:ext uri="{BB962C8B-B14F-4D97-AF65-F5344CB8AC3E}">
        <p14:creationId xmlns:p14="http://schemas.microsoft.com/office/powerpoint/2010/main" val="2024810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98653" y="58847"/>
            <a:ext cx="7488820" cy="5909310"/>
          </a:xfrm>
          <a:prstGeom prst="rect">
            <a:avLst/>
          </a:prstGeom>
        </p:spPr>
        <p:txBody>
          <a:bodyPr wrap="square">
            <a:spAutoFit/>
          </a:bodyPr>
          <a:lstStyle/>
          <a:p>
            <a:pPr algn="just"/>
            <a:r>
              <a:rPr lang="ru-RU" dirty="0"/>
              <a:t> </a:t>
            </a:r>
            <a:r>
              <a:rPr lang="ru-RU" b="1" dirty="0"/>
              <a:t>Для оцифровки фотографий, рукописей, книг использовать МФУ </a:t>
            </a:r>
            <a:r>
              <a:rPr lang="ru-RU" b="1" dirty="0" err="1"/>
              <a:t>Samsung</a:t>
            </a:r>
            <a:r>
              <a:rPr lang="ru-RU" b="1" dirty="0"/>
              <a:t> SCX-4220 (принтер / сканер / копир) A4, 600 </a:t>
            </a:r>
            <a:r>
              <a:rPr lang="ru-RU" b="1" dirty="0" err="1"/>
              <a:t>dpi</a:t>
            </a:r>
            <a:r>
              <a:rPr lang="ru-RU" b="1" dirty="0"/>
              <a:t>, 18 </a:t>
            </a:r>
            <a:r>
              <a:rPr lang="ru-RU" b="1" dirty="0" err="1"/>
              <a:t>ppm</a:t>
            </a:r>
            <a:r>
              <a:rPr lang="ru-RU" b="1" dirty="0"/>
              <a:t>, 24 </a:t>
            </a:r>
            <a:r>
              <a:rPr lang="ru-RU" b="1" dirty="0" err="1"/>
              <a:t>bit</a:t>
            </a:r>
            <a:r>
              <a:rPr lang="ru-RU" b="1" dirty="0"/>
              <a:t>. </a:t>
            </a:r>
          </a:p>
          <a:p>
            <a:pPr algn="just"/>
            <a:r>
              <a:rPr lang="ru-RU" b="1" dirty="0"/>
              <a:t>Для оцифровки фотографий, рукописей, книг использовать МФУ </a:t>
            </a:r>
            <a:r>
              <a:rPr lang="ru-RU" b="1" dirty="0" err="1"/>
              <a:t>Samsung</a:t>
            </a:r>
            <a:r>
              <a:rPr lang="ru-RU" b="1" dirty="0"/>
              <a:t> SCX-4220 (принтер / сканер / копир) A4, 600 </a:t>
            </a:r>
            <a:r>
              <a:rPr lang="ru-RU" b="1" dirty="0" err="1"/>
              <a:t>dpi</a:t>
            </a:r>
            <a:r>
              <a:rPr lang="ru-RU" b="1" dirty="0"/>
              <a:t>, 18 </a:t>
            </a:r>
            <a:r>
              <a:rPr lang="ru-RU" b="1" dirty="0" err="1"/>
              <a:t>ppm</a:t>
            </a:r>
            <a:r>
              <a:rPr lang="ru-RU" b="1" dirty="0"/>
              <a:t>, 24 </a:t>
            </a:r>
            <a:r>
              <a:rPr lang="ru-RU" b="1" dirty="0" err="1"/>
              <a:t>bit</a:t>
            </a:r>
            <a:r>
              <a:rPr lang="ru-RU" b="1" dirty="0"/>
              <a:t>. Для оцифровки документов документ-камеру. Для оцифровки необычных предметов – фотоаппарат </a:t>
            </a:r>
            <a:r>
              <a:rPr lang="ru-RU" b="1" dirty="0" err="1"/>
              <a:t>Samsung</a:t>
            </a:r>
            <a:r>
              <a:rPr lang="ru-RU" b="1" dirty="0"/>
              <a:t>, МФУ </a:t>
            </a:r>
            <a:r>
              <a:rPr lang="ru-RU" b="1" dirty="0" err="1"/>
              <a:t>Samsung</a:t>
            </a:r>
            <a:r>
              <a:rPr lang="ru-RU" b="1" dirty="0"/>
              <a:t> SCX-4833FD принтер/копир/сканер/факс</a:t>
            </a:r>
            <a:r>
              <a:rPr lang="ru-RU" dirty="0"/>
              <a:t>. </a:t>
            </a:r>
          </a:p>
          <a:p>
            <a:pPr algn="just"/>
            <a:endParaRPr lang="ru-RU" dirty="0"/>
          </a:p>
          <a:p>
            <a:pPr algn="ctr"/>
            <a:r>
              <a:rPr lang="ru-RU" dirty="0"/>
              <a:t> </a:t>
            </a:r>
            <a:r>
              <a:rPr lang="ru-RU" b="1" dirty="0">
                <a:solidFill>
                  <a:srgbClr val="C00000"/>
                </a:solidFill>
              </a:rPr>
              <a:t>Что дают информационные технологии для подъёма интереса к музейному делу среди учащихся?</a:t>
            </a:r>
          </a:p>
          <a:p>
            <a:pPr algn="ctr"/>
            <a:endParaRPr lang="ru-RU" b="1" dirty="0">
              <a:solidFill>
                <a:srgbClr val="C00000"/>
              </a:solidFill>
            </a:endParaRPr>
          </a:p>
          <a:p>
            <a:pPr algn="just"/>
            <a:r>
              <a:rPr lang="ru-RU" dirty="0"/>
              <a:t>1. Оперативность информации. Ведь быстро получить полную и новую информацию по музейному делу можно только с помощью информационных технологий.</a:t>
            </a:r>
          </a:p>
          <a:p>
            <a:pPr algn="just"/>
            <a:r>
              <a:rPr lang="ru-RU" dirty="0"/>
              <a:t>2. Динамичность хранения. Применение ИКТ позволяет накапливать и сохранять дидактическую базу, решить проблему наглядности.</a:t>
            </a:r>
          </a:p>
          <a:p>
            <a:pPr algn="just"/>
            <a:r>
              <a:rPr lang="ru-RU" dirty="0"/>
              <a:t>3. Формирование коммуникативной компетентности. Способствует воспитанию личности, которая будет востребована в современном обществе</a:t>
            </a:r>
          </a:p>
          <a:p>
            <a:pPr algn="just"/>
            <a:endParaRPr lang="ru-RU" dirty="0"/>
          </a:p>
          <a:p>
            <a:pPr algn="just"/>
            <a:r>
              <a:rPr lang="ru-RU" dirty="0"/>
              <a:t>Срок реализации: 1 год</a:t>
            </a:r>
          </a:p>
        </p:txBody>
      </p:sp>
    </p:spTree>
    <p:extLst>
      <p:ext uri="{BB962C8B-B14F-4D97-AF65-F5344CB8AC3E}">
        <p14:creationId xmlns:p14="http://schemas.microsoft.com/office/powerpoint/2010/main" val="33984626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567159"/>
            <a:ext cx="6344356" cy="856526"/>
          </a:xfrm>
        </p:spPr>
        <p:txBody>
          <a:bodyPr>
            <a:normAutofit fontScale="90000"/>
          </a:bodyPr>
          <a:lstStyle/>
          <a:p>
            <a:pPr algn="ctr"/>
            <a:r>
              <a:rPr lang="ru-RU" sz="2000" b="1" dirty="0">
                <a:ln/>
                <a:solidFill>
                  <a:srgbClr val="C00000"/>
                </a:solidFill>
                <a:effectLst>
                  <a:outerShdw blurRad="38100" dist="19050" dir="2700000" algn="tl" rotWithShape="0">
                    <a:schemeClr val="dk1">
                      <a:lumMod val="50000"/>
                      <a:alpha val="40000"/>
                    </a:schemeClr>
                  </a:outerShdw>
                </a:effectLst>
                <a:latin typeface="+mn-lt"/>
              </a:rPr>
              <a:t>Сведения о школьном историко-краеведческом музее </a:t>
            </a:r>
            <a:r>
              <a:rPr lang="ru-RU" sz="2400" b="1" i="1" dirty="0">
                <a:ln/>
                <a:solidFill>
                  <a:srgbClr val="C00000"/>
                </a:solidFill>
                <a:effectLst>
                  <a:outerShdw blurRad="38100" dist="19050" dir="2700000" algn="tl" rotWithShape="0">
                    <a:schemeClr val="dk1">
                      <a:lumMod val="50000"/>
                      <a:alpha val="40000"/>
                    </a:schemeClr>
                  </a:outerShdw>
                </a:effectLst>
                <a:latin typeface="+mn-lt"/>
              </a:rPr>
              <a:t>«ИСТОРИЯ КАЗАЧЕСТВА»</a:t>
            </a:r>
            <a:br>
              <a:rPr lang="ru-RU" sz="2400" b="1" i="1" dirty="0">
                <a:ln/>
                <a:solidFill>
                  <a:srgbClr val="C00000"/>
                </a:solidFill>
                <a:effectLst>
                  <a:outerShdw blurRad="38100" dist="19050" dir="2700000" algn="tl" rotWithShape="0">
                    <a:schemeClr val="dk1">
                      <a:lumMod val="50000"/>
                      <a:alpha val="40000"/>
                    </a:schemeClr>
                  </a:outerShdw>
                </a:effectLst>
                <a:latin typeface="+mn-lt"/>
              </a:rPr>
            </a:br>
            <a:r>
              <a:rPr lang="ru-RU" sz="2400" b="1" i="1" dirty="0">
                <a:ln/>
                <a:solidFill>
                  <a:srgbClr val="C00000"/>
                </a:solidFill>
                <a:effectLst>
                  <a:outerShdw blurRad="38100" dist="19050" dir="2700000" algn="tl" rotWithShape="0">
                    <a:schemeClr val="dk1">
                      <a:lumMod val="50000"/>
                      <a:alpha val="40000"/>
                    </a:schemeClr>
                  </a:outerShdw>
                </a:effectLst>
                <a:latin typeface="+mn-lt"/>
              </a:rPr>
              <a:t>Документы музейной комнаты </a:t>
            </a:r>
            <a:br>
              <a:rPr lang="ru-RU" sz="2400" b="1" i="1" dirty="0">
                <a:ln/>
                <a:solidFill>
                  <a:srgbClr val="C00000"/>
                </a:solidFill>
                <a:effectLst>
                  <a:outerShdw blurRad="38100" dist="19050" dir="2700000" algn="tl" rotWithShape="0">
                    <a:schemeClr val="dk1">
                      <a:lumMod val="50000"/>
                      <a:alpha val="40000"/>
                    </a:schemeClr>
                  </a:outerShdw>
                </a:effectLst>
                <a:latin typeface="+mn-lt"/>
              </a:rPr>
            </a:br>
            <a:r>
              <a:rPr lang="ru-RU" sz="2400" b="1" i="1" dirty="0">
                <a:ln/>
                <a:solidFill>
                  <a:srgbClr val="C00000"/>
                </a:solidFill>
                <a:effectLst>
                  <a:outerShdw blurRad="38100" dist="19050" dir="2700000" algn="tl" rotWithShape="0">
                    <a:schemeClr val="dk1">
                      <a:lumMod val="50000"/>
                      <a:alpha val="40000"/>
                    </a:schemeClr>
                  </a:outerShdw>
                </a:effectLst>
                <a:latin typeface="+mn-lt"/>
              </a:rPr>
              <a:t>«Боевая слава станицы Расшеватской»</a:t>
            </a:r>
            <a:br>
              <a:rPr lang="ru-RU" sz="2400" b="1" i="1" dirty="0">
                <a:ln/>
                <a:solidFill>
                  <a:srgbClr val="C00000"/>
                </a:solidFill>
                <a:effectLst>
                  <a:outerShdw blurRad="38100" dist="19050" dir="2700000" algn="tl" rotWithShape="0">
                    <a:schemeClr val="dk1">
                      <a:lumMod val="50000"/>
                      <a:alpha val="40000"/>
                    </a:schemeClr>
                  </a:outerShdw>
                </a:effectLst>
                <a:latin typeface="+mn-lt"/>
              </a:rPr>
            </a:br>
            <a:br>
              <a:rPr lang="ru-RU" sz="2400" b="1" i="1" dirty="0">
                <a:ln/>
                <a:solidFill>
                  <a:srgbClr val="FF0000"/>
                </a:solidFill>
                <a:effectLst>
                  <a:outerShdw blurRad="38100" dist="19050" dir="2700000" algn="tl" rotWithShape="0">
                    <a:schemeClr val="dk1">
                      <a:lumMod val="50000"/>
                      <a:alpha val="40000"/>
                    </a:schemeClr>
                  </a:outerShdw>
                </a:effectLst>
                <a:latin typeface="+mn-lt"/>
              </a:rPr>
            </a:br>
            <a:endParaRPr lang="ru-RU" sz="2400" b="1" i="1" dirty="0">
              <a:ln/>
              <a:solidFill>
                <a:srgbClr val="FF0000"/>
              </a:solidFill>
              <a:effectLst>
                <a:outerShdw blurRad="38100" dist="19050" dir="2700000" algn="tl" rotWithShape="0">
                  <a:schemeClr val="dk1">
                    <a:lumMod val="50000"/>
                    <a:alpha val="40000"/>
                  </a:schemeClr>
                </a:outerShdw>
              </a:effectLst>
              <a:latin typeface="+mn-lt"/>
            </a:endParaRPr>
          </a:p>
        </p:txBody>
      </p:sp>
      <p:pic>
        <p:nvPicPr>
          <p:cNvPr id="3" name="Рисунок 2"/>
          <p:cNvPicPr>
            <a:picLocks noChangeAspect="1"/>
          </p:cNvPicPr>
          <p:nvPr/>
        </p:nvPicPr>
        <p:blipFill>
          <a:blip r:embed="rId2"/>
          <a:stretch>
            <a:fillRect/>
          </a:stretch>
        </p:blipFill>
        <p:spPr>
          <a:xfrm>
            <a:off x="6593211" y="1282677"/>
            <a:ext cx="2026072" cy="2837644"/>
          </a:xfrm>
          <a:prstGeom prst="rect">
            <a:avLst/>
          </a:prstGeom>
          <a:ln w="28575">
            <a:solidFill>
              <a:srgbClr val="C00000"/>
            </a:solidFill>
          </a:ln>
        </p:spPr>
      </p:pic>
      <p:sp>
        <p:nvSpPr>
          <p:cNvPr id="4" name="Прямоугольник 3"/>
          <p:cNvSpPr/>
          <p:nvPr/>
        </p:nvSpPr>
        <p:spPr>
          <a:xfrm>
            <a:off x="248855" y="1161288"/>
            <a:ext cx="5283843" cy="646331"/>
          </a:xfrm>
          <a:prstGeom prst="rect">
            <a:avLst/>
          </a:prstGeom>
        </p:spPr>
        <p:txBody>
          <a:bodyPr wrap="square">
            <a:spAutoFit/>
          </a:bodyPr>
          <a:lstStyle/>
          <a:p>
            <a:endParaRPr lang="ru-RU" dirty="0"/>
          </a:p>
          <a:p>
            <a:r>
              <a:rPr lang="en-US" dirty="0"/>
              <a:t>https://mouschool9.ucoz.ru/photo/shkolnyj_muzej/2</a:t>
            </a:r>
            <a:endParaRPr lang="ru-RU" dirty="0"/>
          </a:p>
        </p:txBody>
      </p:sp>
      <p:sp>
        <p:nvSpPr>
          <p:cNvPr id="5" name="TextBox 4"/>
          <p:cNvSpPr txBox="1"/>
          <p:nvPr/>
        </p:nvSpPr>
        <p:spPr>
          <a:xfrm>
            <a:off x="706055" y="1886673"/>
            <a:ext cx="4826643" cy="2585323"/>
          </a:xfrm>
          <a:prstGeom prst="rect">
            <a:avLst/>
          </a:prstGeom>
          <a:noFill/>
        </p:spPr>
        <p:txBody>
          <a:bodyPr wrap="square" rtlCol="0">
            <a:spAutoFit/>
          </a:bodyPr>
          <a:lstStyle/>
          <a:p>
            <a:pPr marL="285750" indent="-285750">
              <a:buFont typeface="Arial" panose="020B0604020202020204" pitchFamily="34" charset="0"/>
              <a:buChar char="•"/>
            </a:pPr>
            <a:r>
              <a:rPr lang="ru-RU" dirty="0"/>
              <a:t>Приказ о создании музейной комнаты «Боевая слава станицы Расшеватской»;</a:t>
            </a:r>
          </a:p>
          <a:p>
            <a:pPr marL="285750" indent="-285750">
              <a:buFont typeface="Arial" panose="020B0604020202020204" pitchFamily="34" charset="0"/>
              <a:buChar char="•"/>
            </a:pPr>
            <a:r>
              <a:rPr lang="ru-RU" dirty="0"/>
              <a:t>положение;</a:t>
            </a:r>
          </a:p>
          <a:p>
            <a:pPr marL="285750" indent="-285750">
              <a:buFont typeface="Arial" panose="020B0604020202020204" pitchFamily="34" charset="0"/>
              <a:buChar char="•"/>
            </a:pPr>
            <a:r>
              <a:rPr lang="ru-RU" dirty="0"/>
              <a:t>состав совета музея;</a:t>
            </a:r>
          </a:p>
          <a:p>
            <a:pPr marL="285750" indent="-285750">
              <a:buFont typeface="Arial" panose="020B0604020202020204" pitchFamily="34" charset="0"/>
              <a:buChar char="•"/>
            </a:pPr>
            <a:r>
              <a:rPr lang="ru-RU" dirty="0"/>
              <a:t>план работы музейной комнаты на 2022-2023 год;</a:t>
            </a:r>
          </a:p>
          <a:p>
            <a:pPr marL="285750" indent="-285750">
              <a:buFont typeface="Arial" panose="020B0604020202020204" pitchFamily="34" charset="0"/>
              <a:buChar char="•"/>
            </a:pPr>
            <a:r>
              <a:rPr lang="ru-RU" dirty="0"/>
              <a:t>режим работы музейной комнаты;</a:t>
            </a:r>
          </a:p>
          <a:p>
            <a:pPr marL="285750" indent="-285750">
              <a:buFont typeface="Arial" panose="020B0604020202020204" pitchFamily="34" charset="0"/>
              <a:buChar char="•"/>
            </a:pPr>
            <a:r>
              <a:rPr lang="ru-RU" dirty="0"/>
              <a:t>должностная инструкция руководителя музейной комнаты.</a:t>
            </a:r>
          </a:p>
        </p:txBody>
      </p:sp>
      <p:pic>
        <p:nvPicPr>
          <p:cNvPr id="6" name="Рисунок 5"/>
          <p:cNvPicPr>
            <a:picLocks noChangeAspect="1"/>
          </p:cNvPicPr>
          <p:nvPr/>
        </p:nvPicPr>
        <p:blipFill rotWithShape="1">
          <a:blip r:embed="rId3" cstate="print">
            <a:extLst>
              <a:ext uri="{28A0092B-C50C-407E-A947-70E740481C1C}">
                <a14:useLocalDpi xmlns:a14="http://schemas.microsoft.com/office/drawing/2010/main" val="0"/>
              </a:ext>
            </a:extLst>
          </a:blip>
          <a:srcRect l="42391" t="9143"/>
          <a:stretch/>
        </p:blipFill>
        <p:spPr>
          <a:xfrm>
            <a:off x="1452952" y="4661359"/>
            <a:ext cx="6278937" cy="182580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242523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101601"/>
            <a:ext cx="7886700" cy="654756"/>
          </a:xfrm>
        </p:spPr>
        <p:txBody>
          <a:bodyPr>
            <a:normAutofit/>
          </a:bodyPr>
          <a:lstStyle/>
          <a:p>
            <a:r>
              <a:rPr lang="ru-RU" sz="2800" b="1" dirty="0">
                <a:solidFill>
                  <a:srgbClr val="C00000"/>
                </a:solidFill>
              </a:rPr>
              <a:t>История школьного музея…</a:t>
            </a:r>
          </a:p>
        </p:txBody>
      </p:sp>
      <p:sp>
        <p:nvSpPr>
          <p:cNvPr id="3" name="Объект 2"/>
          <p:cNvSpPr>
            <a:spLocks noGrp="1"/>
          </p:cNvSpPr>
          <p:nvPr>
            <p:ph idx="1"/>
          </p:nvPr>
        </p:nvSpPr>
        <p:spPr>
          <a:xfrm>
            <a:off x="259644" y="869244"/>
            <a:ext cx="5542845" cy="5307719"/>
          </a:xfrm>
        </p:spPr>
        <p:txBody>
          <a:bodyPr>
            <a:normAutofit fontScale="85000" lnSpcReduction="10000"/>
          </a:bodyPr>
          <a:lstStyle/>
          <a:p>
            <a:r>
              <a:rPr lang="ru-RU" sz="1900" dirty="0"/>
              <a:t>В 1993 году к празднованию столетия школы создается школьный историко-краеведческий музей «История казачества» (музей создан по инициативе директора школы Захарченко Зои Яковлевны. Силами учителей, учащихся и жителей станицы всего за несколько месяцев работы музейный фонд составил более 1 тыс. экспонатов). </a:t>
            </a:r>
          </a:p>
          <a:p>
            <a:pPr marL="0" indent="0">
              <a:buNone/>
            </a:pPr>
            <a:r>
              <a:rPr lang="ru-RU" sz="1900" u="sng" dirty="0">
                <a:hlinkClick r:id="rId2"/>
              </a:rPr>
              <a:t> https://winogradow.livejournal.com/8135.html</a:t>
            </a:r>
            <a:endParaRPr lang="ru-RU" sz="1900" dirty="0"/>
          </a:p>
          <a:p>
            <a:pPr marL="0" indent="0">
              <a:buNone/>
            </a:pPr>
            <a:r>
              <a:rPr lang="ru-RU" sz="1900" u="sng" dirty="0">
                <a:hlinkClick r:id="rId3"/>
              </a:rPr>
              <a:t> https://www.youtube.com/watch?v=Ykt8s-ODJK4</a:t>
            </a:r>
            <a:endParaRPr lang="ru-RU" sz="1900" u="sng" dirty="0"/>
          </a:p>
          <a:p>
            <a:pPr marL="0" indent="0">
              <a:buNone/>
            </a:pPr>
            <a:endParaRPr lang="ru-RU" sz="1900" u="sng" dirty="0"/>
          </a:p>
          <a:p>
            <a:r>
              <a:rPr lang="ru-RU" sz="1900" dirty="0"/>
              <a:t>В 2020 году музей перенесен в культурно-исторический центр. Здание старой школы построенной в 1893 году. В настоящее время музей насчитывает пять музейных залов:</a:t>
            </a:r>
          </a:p>
          <a:p>
            <a:pPr>
              <a:buFont typeface="Wingdings" panose="05000000000000000000" pitchFamily="2" charset="2"/>
              <a:buChar char="Ø"/>
            </a:pPr>
            <a:r>
              <a:rPr lang="ru-RU" sz="1900" dirty="0"/>
              <a:t>Музейный зал «Боевая слава станицы Расшеватской;</a:t>
            </a:r>
          </a:p>
          <a:p>
            <a:pPr>
              <a:buFont typeface="Wingdings" panose="05000000000000000000" pitchFamily="2" charset="2"/>
              <a:buChar char="Ø"/>
            </a:pPr>
            <a:r>
              <a:rPr lang="ru-RU" sz="1900" dirty="0"/>
              <a:t>Музейный зал «С чего начиналась «Родина»?»;</a:t>
            </a:r>
          </a:p>
          <a:p>
            <a:pPr>
              <a:buFont typeface="Wingdings" panose="05000000000000000000" pitchFamily="2" charset="2"/>
              <a:buChar char="Ø"/>
            </a:pPr>
            <a:r>
              <a:rPr lang="ru-RU" sz="1900" dirty="0"/>
              <a:t>Музейный зал «Летопись школы»;</a:t>
            </a:r>
          </a:p>
          <a:p>
            <a:pPr>
              <a:buFont typeface="Wingdings" panose="05000000000000000000" pitchFamily="2" charset="2"/>
              <a:buChar char="Ø"/>
            </a:pPr>
            <a:r>
              <a:rPr lang="ru-RU" sz="1900" dirty="0"/>
              <a:t>Музейный зал «Станица сквозь века»;</a:t>
            </a:r>
          </a:p>
          <a:p>
            <a:pPr>
              <a:buFont typeface="Wingdings" panose="05000000000000000000" pitchFamily="2" charset="2"/>
              <a:buChar char="Ø"/>
            </a:pPr>
            <a:r>
              <a:rPr lang="ru-RU" sz="1900" dirty="0"/>
              <a:t>Музейный зал «Культура и быт казаков».</a:t>
            </a:r>
          </a:p>
          <a:p>
            <a:pPr marL="0" indent="0">
              <a:buNone/>
            </a:pPr>
            <a:r>
              <a:rPr lang="ru-RU" sz="1900" dirty="0"/>
              <a:t>Музейный фонд насчитывает более 3 тыс. экспонатов.</a:t>
            </a:r>
          </a:p>
          <a:p>
            <a:pPr marL="0" indent="0">
              <a:buNone/>
            </a:pPr>
            <a:r>
              <a:rPr lang="en-US" sz="1900" dirty="0">
                <a:hlinkClick r:id="rId4"/>
              </a:rPr>
              <a:t>https://stv24.tv/programmy/ya-ne-mestnyj-stanicza-rasshevatskaya-kak-sohranyali-stavropolskoe-kazachestvo</a:t>
            </a:r>
            <a:r>
              <a:rPr lang="ru-RU" sz="1900" dirty="0"/>
              <a:t> </a:t>
            </a:r>
          </a:p>
          <a:p>
            <a:endParaRPr lang="ru-RU" dirty="0"/>
          </a:p>
        </p:txBody>
      </p:sp>
      <p:pic>
        <p:nvPicPr>
          <p:cNvPr id="5" name="Рисунок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05511" y="2810409"/>
            <a:ext cx="1738489" cy="11647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Рисунок 5"/>
          <p:cNvPicPr>
            <a:picLocks noChangeAspect="1"/>
          </p:cNvPicPr>
          <p:nvPr/>
        </p:nvPicPr>
        <p:blipFill>
          <a:blip r:embed="rId6"/>
          <a:stretch>
            <a:fillRect/>
          </a:stretch>
        </p:blipFill>
        <p:spPr>
          <a:xfrm>
            <a:off x="7284136" y="499887"/>
            <a:ext cx="1755254" cy="11760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Рисунок 6"/>
          <p:cNvPicPr>
            <a:picLocks noChangeAspect="1"/>
          </p:cNvPicPr>
          <p:nvPr/>
        </p:nvPicPr>
        <p:blipFill>
          <a:blip r:embed="rId7"/>
          <a:stretch>
            <a:fillRect/>
          </a:stretch>
        </p:blipFill>
        <p:spPr>
          <a:xfrm>
            <a:off x="5375119" y="243416"/>
            <a:ext cx="1755254" cy="11760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Рисунок 7"/>
          <p:cNvPicPr>
            <a:picLocks noChangeAspect="1"/>
          </p:cNvPicPr>
          <p:nvPr/>
        </p:nvPicPr>
        <p:blipFill>
          <a:blip r:embed="rId8"/>
          <a:stretch>
            <a:fillRect/>
          </a:stretch>
        </p:blipFill>
        <p:spPr>
          <a:xfrm>
            <a:off x="5588805" y="1765371"/>
            <a:ext cx="1755253" cy="117601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1839696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93538"/>
            <a:ext cx="4996646" cy="4178461"/>
          </a:xfrm>
        </p:spPr>
        <p:txBody>
          <a:bodyPr>
            <a:normAutofit fontScale="90000"/>
          </a:bodyPr>
          <a:lstStyle/>
          <a:p>
            <a:pPr indent="266700" algn="ctr"/>
            <a:br>
              <a:rPr lang="ru-RU" sz="2000" b="1" dirty="0"/>
            </a:br>
            <a:br>
              <a:rPr lang="ru-RU" sz="2000" b="1" dirty="0"/>
            </a:br>
            <a:r>
              <a:rPr lang="ru-RU" sz="2200" b="1" dirty="0">
                <a:solidFill>
                  <a:srgbClr val="C00000"/>
                </a:solidFill>
              </a:rPr>
              <a:t>Руководитель музея.</a:t>
            </a:r>
            <a:br>
              <a:rPr lang="ru-RU" sz="2200" b="1" dirty="0"/>
            </a:br>
            <a:r>
              <a:rPr lang="ru-RU" sz="1800" b="1" dirty="0">
                <a:effectLst>
                  <a:outerShdw blurRad="38100" dist="38100" dir="2700000" algn="tl">
                    <a:srgbClr val="000000">
                      <a:alpha val="43137"/>
                    </a:srgbClr>
                  </a:outerShdw>
                </a:effectLst>
              </a:rPr>
              <a:t>Смородина Марина Николаевна 42 года.</a:t>
            </a:r>
            <a:br>
              <a:rPr lang="ru-RU" sz="1800" b="1" dirty="0">
                <a:effectLst>
                  <a:outerShdw blurRad="38100" dist="38100" dir="2700000" algn="tl">
                    <a:srgbClr val="000000">
                      <a:alpha val="43137"/>
                    </a:srgbClr>
                  </a:outerShdw>
                </a:effectLst>
              </a:rPr>
            </a:br>
            <a:r>
              <a:rPr lang="ru-RU" sz="1800" b="1" dirty="0">
                <a:effectLst>
                  <a:outerShdw blurRad="38100" dist="38100" dir="2700000" algn="tl">
                    <a:srgbClr val="000000">
                      <a:alpha val="43137"/>
                    </a:srgbClr>
                  </a:outerShdw>
                </a:effectLst>
              </a:rPr>
              <a:t>В МОУ СОШ9 станицы Расшеватской работает с 2000 года преподает историю и обществознание.</a:t>
            </a:r>
            <a:br>
              <a:rPr lang="ru-RU" sz="1800" b="1" dirty="0">
                <a:effectLst>
                  <a:outerShdw blurRad="38100" dist="38100" dir="2700000" algn="tl">
                    <a:srgbClr val="000000">
                      <a:alpha val="43137"/>
                    </a:srgbClr>
                  </a:outerShdw>
                </a:effectLst>
              </a:rPr>
            </a:br>
            <a:r>
              <a:rPr lang="ru-RU" sz="1800" b="1" dirty="0">
                <a:effectLst>
                  <a:outerShdw blurRad="38100" dist="38100" dir="2700000" algn="tl">
                    <a:srgbClr val="000000">
                      <a:alpha val="43137"/>
                    </a:srgbClr>
                  </a:outerShdw>
                </a:effectLst>
              </a:rPr>
              <a:t>     С 2017 года заместитель директора по воспитательной работе. С 2011 года является руководителем музейной комнаты в школе.</a:t>
            </a:r>
            <a:br>
              <a:rPr lang="ru-RU" sz="1800" b="1" dirty="0">
                <a:effectLst>
                  <a:outerShdw blurRad="38100" dist="38100" dir="2700000" algn="tl">
                    <a:srgbClr val="000000">
                      <a:alpha val="43137"/>
                    </a:srgbClr>
                  </a:outerShdw>
                </a:effectLst>
              </a:rPr>
            </a:br>
            <a:r>
              <a:rPr lang="ru-RU" sz="1800" b="1" dirty="0">
                <a:effectLst>
                  <a:outerShdw blurRad="38100" dist="38100" dir="2700000" algn="tl">
                    <a:srgbClr val="000000">
                      <a:alpha val="43137"/>
                    </a:srgbClr>
                  </a:outerShdw>
                </a:effectLst>
              </a:rPr>
              <a:t>    Музей под руководством Марины Николаевны неоднократно награждался как на районном так и на краевом уровне. Так в 2018 году музей в краевом смотре конкурсе занял 3 место. Статья Марины Николаевны, </a:t>
            </a:r>
            <a:br>
              <a:rPr lang="ru-RU" sz="1800" b="1" dirty="0">
                <a:effectLst>
                  <a:outerShdw blurRad="38100" dist="38100" dir="2700000" algn="tl">
                    <a:srgbClr val="000000">
                      <a:alpha val="43137"/>
                    </a:srgbClr>
                  </a:outerShdw>
                </a:effectLst>
              </a:rPr>
            </a:br>
            <a:r>
              <a:rPr lang="ru-RU" sz="1800" b="1" dirty="0">
                <a:effectLst>
                  <a:outerShdw blurRad="38100" dist="38100" dir="2700000" algn="tl">
                    <a:srgbClr val="000000">
                      <a:alpha val="43137"/>
                    </a:srgbClr>
                  </a:outerShdw>
                </a:effectLst>
              </a:rPr>
              <a:t>«Роль школьного музея в патриотическом воспитании подрастающего поколения» в 2015 году вошла в сборник «Патриотическое воспитание молодежи» изданной в Москве.</a:t>
            </a:r>
            <a:br>
              <a:rPr lang="ru-RU" sz="1800" b="1" dirty="0">
                <a:effectLst>
                  <a:outerShdw blurRad="38100" dist="38100" dir="2700000" algn="tl">
                    <a:srgbClr val="000000">
                      <a:alpha val="43137"/>
                    </a:srgbClr>
                  </a:outerShdw>
                </a:effectLst>
              </a:rPr>
            </a:br>
            <a:r>
              <a:rPr lang="ru-RU" sz="1800" b="1" dirty="0">
                <a:effectLst>
                  <a:outerShdw blurRad="38100" dist="38100" dir="2700000" algn="tl">
                    <a:srgbClr val="000000">
                      <a:alpha val="43137"/>
                    </a:srgbClr>
                  </a:outerShdw>
                </a:effectLst>
              </a:rPr>
              <a:t>   О музее в станице Расшеватской знают и за пределами края, частые гости представители поискового отряда «Поиск» г. Краснодара, о музее опубликована статья в 2022 году в Краснодарской газете «Над Кубанью».</a:t>
            </a:r>
            <a:br>
              <a:rPr lang="ru-RU" sz="1800" b="1" dirty="0">
                <a:effectLst>
                  <a:outerShdw blurRad="38100" dist="38100" dir="2700000" algn="tl">
                    <a:srgbClr val="000000">
                      <a:alpha val="43137"/>
                    </a:srgbClr>
                  </a:outerShdw>
                </a:effectLst>
              </a:rPr>
            </a:br>
            <a:r>
              <a:rPr lang="ru-RU" sz="1800" b="1" dirty="0">
                <a:effectLst>
                  <a:outerShdw blurRad="38100" dist="38100" dir="2700000" algn="tl">
                    <a:srgbClr val="000000">
                      <a:alpha val="43137"/>
                    </a:srgbClr>
                  </a:outerShdw>
                </a:effectLst>
              </a:rPr>
              <a:t>  Марина Николаевна за мужем, воспитывает троих детей.</a:t>
            </a:r>
            <a:br>
              <a:rPr lang="ru-RU" sz="1800" b="1" dirty="0">
                <a:effectLst>
                  <a:outerShdw blurRad="38100" dist="38100" dir="2700000" algn="tl">
                    <a:srgbClr val="000000">
                      <a:alpha val="43137"/>
                    </a:srgbClr>
                  </a:outerShdw>
                </a:effectLst>
              </a:rPr>
            </a:br>
            <a:br>
              <a:rPr lang="ru-RU" sz="2000" b="1" dirty="0"/>
            </a:br>
            <a:endParaRPr lang="ru-RU" sz="2000" b="1" dirty="0"/>
          </a:p>
        </p:txBody>
      </p:sp>
      <p:pic>
        <p:nvPicPr>
          <p:cNvPr id="4" name="Объект 3"/>
          <p:cNvPicPr>
            <a:picLocks noGrp="1" noChangeAspect="1"/>
          </p:cNvPicPr>
          <p:nvPr>
            <p:ph idx="1"/>
          </p:nvPr>
        </p:nvPicPr>
        <p:blipFill rotWithShape="1">
          <a:blip r:embed="rId2">
            <a:extLst>
              <a:ext uri="{28A0092B-C50C-407E-A947-70E740481C1C}">
                <a14:useLocalDpi xmlns:a14="http://schemas.microsoft.com/office/drawing/2010/main" val="0"/>
              </a:ext>
            </a:extLst>
          </a:blip>
          <a:srcRect l="35200" t="17363" r="29969" b="9488"/>
          <a:stretch/>
        </p:blipFill>
        <p:spPr>
          <a:xfrm>
            <a:off x="5980494" y="260954"/>
            <a:ext cx="2696902" cy="3183038"/>
          </a:xfrm>
          <a:prstGeom prst="rect">
            <a:avLst/>
          </a:prstGeom>
          <a:ln>
            <a:noFill/>
          </a:ln>
          <a:effectLst>
            <a:outerShdw blurRad="292100" dist="139700" dir="2700000" algn="tl" rotWithShape="0">
              <a:srgbClr val="333333">
                <a:alpha val="65000"/>
              </a:srgbClr>
            </a:outerShdw>
          </a:effectLst>
        </p:spPr>
      </p:pic>
      <p:pic>
        <p:nvPicPr>
          <p:cNvPr id="5" name="Рисунок 4"/>
          <p:cNvPicPr>
            <a:picLocks noChangeAspect="1"/>
          </p:cNvPicPr>
          <p:nvPr/>
        </p:nvPicPr>
        <p:blipFill rotWithShape="1">
          <a:blip r:embed="rId3">
            <a:extLst>
              <a:ext uri="{28A0092B-C50C-407E-A947-70E740481C1C}">
                <a14:useLocalDpi xmlns:a14="http://schemas.microsoft.com/office/drawing/2010/main" val="0"/>
              </a:ext>
            </a:extLst>
          </a:blip>
          <a:srcRect l="36835" t="11429" r="18988" b="4559"/>
          <a:stretch/>
        </p:blipFill>
        <p:spPr>
          <a:xfrm>
            <a:off x="6350884" y="4293408"/>
            <a:ext cx="2155156" cy="2303362"/>
          </a:xfrm>
          <a:prstGeom prst="rect">
            <a:avLst/>
          </a:prstGeom>
          <a:ln w="28575">
            <a:solidFill>
              <a:schemeClr val="bg2">
                <a:lumMod val="75000"/>
              </a:schemeClr>
            </a:solidFill>
          </a:ln>
          <a:effectLst>
            <a:outerShdw blurRad="292100" dist="139700" dir="2700000" algn="tl" rotWithShape="0">
              <a:srgbClr val="333333">
                <a:alpha val="65000"/>
              </a:srgbClr>
            </a:outerShdw>
          </a:effectLst>
        </p:spPr>
      </p:pic>
      <p:pic>
        <p:nvPicPr>
          <p:cNvPr id="6" name="Рисунок 5"/>
          <p:cNvPicPr>
            <a:picLocks noChangeAspect="1"/>
          </p:cNvPicPr>
          <p:nvPr/>
        </p:nvPicPr>
        <p:blipFill rotWithShape="1">
          <a:blip r:embed="rId4" cstate="print">
            <a:extLst>
              <a:ext uri="{28A0092B-C50C-407E-A947-70E740481C1C}">
                <a14:useLocalDpi xmlns:a14="http://schemas.microsoft.com/office/drawing/2010/main" val="0"/>
              </a:ext>
            </a:extLst>
          </a:blip>
          <a:srcRect t="18903" r="2323" b="5654"/>
          <a:stretch/>
        </p:blipFill>
        <p:spPr>
          <a:xfrm>
            <a:off x="4309066" y="4765023"/>
            <a:ext cx="1316230" cy="1806183"/>
          </a:xfrm>
          <a:prstGeom prst="rect">
            <a:avLst/>
          </a:prstGeom>
          <a:ln w="19050">
            <a:solidFill>
              <a:srgbClr val="C00000"/>
            </a:solidFill>
          </a:ln>
          <a:effectLst>
            <a:outerShdw blurRad="292100" dist="139700" dir="2700000" algn="tl" rotWithShape="0">
              <a:srgbClr val="333333">
                <a:alpha val="65000"/>
              </a:srgbClr>
            </a:outerShdw>
          </a:effectLst>
        </p:spPr>
      </p:pic>
      <p:pic>
        <p:nvPicPr>
          <p:cNvPr id="7" name="Рисунок 6"/>
          <p:cNvPicPr>
            <a:picLocks noChangeAspect="1"/>
          </p:cNvPicPr>
          <p:nvPr/>
        </p:nvPicPr>
        <p:blipFill rotWithShape="1">
          <a:blip r:embed="rId5" cstate="print">
            <a:extLst>
              <a:ext uri="{28A0092B-C50C-407E-A947-70E740481C1C}">
                <a14:useLocalDpi xmlns:a14="http://schemas.microsoft.com/office/drawing/2010/main" val="0"/>
              </a:ext>
            </a:extLst>
          </a:blip>
          <a:srcRect l="6709" r="9494" b="2982"/>
          <a:stretch/>
        </p:blipFill>
        <p:spPr>
          <a:xfrm rot="16200000">
            <a:off x="446175" y="5086053"/>
            <a:ext cx="1837948" cy="1195888"/>
          </a:xfrm>
          <a:prstGeom prst="rect">
            <a:avLst/>
          </a:prstGeom>
          <a:ln w="28575">
            <a:solidFill>
              <a:srgbClr val="C00000"/>
            </a:solidFill>
          </a:ln>
          <a:effectLst>
            <a:outerShdw blurRad="292100" dist="139700" dir="2700000" algn="tl" rotWithShape="0">
              <a:srgbClr val="333333">
                <a:alpha val="65000"/>
              </a:srgbClr>
            </a:outerShdw>
          </a:effectLst>
        </p:spPr>
      </p:pic>
      <p:pic>
        <p:nvPicPr>
          <p:cNvPr id="3" name="Рисунок 2"/>
          <p:cNvPicPr>
            <a:picLocks noChangeAspect="1"/>
          </p:cNvPicPr>
          <p:nvPr/>
        </p:nvPicPr>
        <p:blipFill rotWithShape="1">
          <a:blip r:embed="rId6" cstate="print">
            <a:extLst>
              <a:ext uri="{28A0092B-C50C-407E-A947-70E740481C1C}">
                <a14:useLocalDpi xmlns:a14="http://schemas.microsoft.com/office/drawing/2010/main" val="0"/>
              </a:ext>
            </a:extLst>
          </a:blip>
          <a:srcRect b="6697"/>
          <a:stretch/>
        </p:blipFill>
        <p:spPr>
          <a:xfrm>
            <a:off x="2587940" y="4944431"/>
            <a:ext cx="1154153" cy="1913569"/>
          </a:xfrm>
          <a:prstGeom prst="rect">
            <a:avLst/>
          </a:prstGeom>
          <a:ln w="28575">
            <a:solidFill>
              <a:srgbClr val="C00000"/>
            </a:solidFill>
          </a:ln>
        </p:spPr>
      </p:pic>
    </p:spTree>
    <p:extLst>
      <p:ext uri="{BB962C8B-B14F-4D97-AF65-F5344CB8AC3E}">
        <p14:creationId xmlns:p14="http://schemas.microsoft.com/office/powerpoint/2010/main" val="34490089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30506" y="1"/>
            <a:ext cx="4594034" cy="844951"/>
          </a:xfrm>
        </p:spPr>
        <p:txBody>
          <a:bodyPr>
            <a:noAutofit/>
          </a:bodyPr>
          <a:lstStyle/>
          <a:p>
            <a:r>
              <a:rPr lang="ru-RU" sz="2400" dirty="0">
                <a:solidFill>
                  <a:srgbClr val="C00000"/>
                </a:solidFill>
                <a:latin typeface="Arial Black" panose="020B0A04020102020204" pitchFamily="34" charset="0"/>
              </a:rPr>
              <a:t>Расшеватцы, вам письмо из сорок второго</a:t>
            </a:r>
          </a:p>
        </p:txBody>
      </p:sp>
      <p:sp>
        <p:nvSpPr>
          <p:cNvPr id="3" name="Подзаголовок 2"/>
          <p:cNvSpPr>
            <a:spLocks noGrp="1"/>
          </p:cNvSpPr>
          <p:nvPr>
            <p:ph type="subTitle" idx="1"/>
          </p:nvPr>
        </p:nvSpPr>
        <p:spPr>
          <a:xfrm>
            <a:off x="132203" y="972273"/>
            <a:ext cx="5299113" cy="6111433"/>
          </a:xfrm>
        </p:spPr>
        <p:txBody>
          <a:bodyPr>
            <a:normAutofit fontScale="85000" lnSpcReduction="10000"/>
          </a:bodyPr>
          <a:lstStyle/>
          <a:p>
            <a:pPr algn="just"/>
            <a:r>
              <a:rPr lang="ru-RU" dirty="0"/>
              <a:t>  В нашем музее храниться одно письмо. Письмо датированное 11-м августом 1942 годов, житель города Новоалександровска обнаружил в стене старой автостанции и передал в местную газету «Знамя труда».</a:t>
            </a:r>
          </a:p>
          <a:p>
            <a:pPr algn="just"/>
            <a:r>
              <a:rPr lang="ru-RU" dirty="0"/>
              <a:t>  На письме значилось: «Передайте в станицу Расшеватскую». Его автор Василий Иванович Сидоров назвал имена жителей станицы Расшеватской и хутора Крестьянского, которых фашисты увозили в плен. Уже после выхода газеты в редакцию поступило несколько звонков.</a:t>
            </a:r>
          </a:p>
          <a:p>
            <a:pPr algn="just"/>
            <a:r>
              <a:rPr lang="ru-RU" dirty="0"/>
              <a:t>  Кто же он, автор письма? Оказалось что в расшеватском музее ему посвящена целая экспозиция материалов. В музее хранилась фотография Васи с родителями. Со слов сестры Василия Сидорова: «Он был настоящим человеком, красивым внешне и внутренне. Требователен к себе, с первого по десятый класс круглый отличник. Возглавлял комсомольскую организацию школы. Вася очень болезненно воспринял нападение немецко-фашистских захватчиков на нашу родину, хорошей работой старался помочь фронту. Такой человек не мог остаться в оккупации. И когда немцы подходили к станице ушел с частями Красной Армии…О смести Васи сообщил его однополчанин Богданов. Он писал: «Сидоров был мужественным человеком и погиб, как умирали настоящие солдаты».</a:t>
            </a:r>
          </a:p>
          <a:p>
            <a:pPr algn="just"/>
            <a:r>
              <a:rPr lang="ru-RU" dirty="0"/>
              <a:t>  Началась поисковая работа и сбор материалов родственников тех кто числился в списке, станичников, учителей школы.  И как результат :  судьба всех кроме одной фамилии числившихся в списках была восстановлена. Вся эта информация храниться у нас в музее.</a:t>
            </a:r>
          </a:p>
        </p:txBody>
      </p:sp>
      <p:pic>
        <p:nvPicPr>
          <p:cNvPr id="8" name="Рисунок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44418" y="3833871"/>
            <a:ext cx="3508930" cy="197201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Рисунок 8"/>
          <p:cNvPicPr>
            <a:picLocks noChangeAspect="1"/>
          </p:cNvPicPr>
          <p:nvPr/>
        </p:nvPicPr>
        <p:blipFill rotWithShape="1">
          <a:blip r:embed="rId3" cstate="print">
            <a:extLst>
              <a:ext uri="{28A0092B-C50C-407E-A947-70E740481C1C}">
                <a14:useLocalDpi xmlns:a14="http://schemas.microsoft.com/office/drawing/2010/main" val="0"/>
              </a:ext>
            </a:extLst>
          </a:blip>
          <a:srcRect l="18674" t="1712" r="6506"/>
          <a:stretch/>
        </p:blipFill>
        <p:spPr>
          <a:xfrm>
            <a:off x="5444418" y="605825"/>
            <a:ext cx="3495828" cy="258094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901655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6"/>
            <a:ext cx="7886700" cy="1405801"/>
          </a:xfrm>
        </p:spPr>
        <p:txBody>
          <a:bodyPr>
            <a:normAutofit fontScale="90000"/>
          </a:bodyPr>
          <a:lstStyle/>
          <a:p>
            <a:r>
              <a:rPr lang="ru-RU" sz="2200" dirty="0"/>
              <a:t>Жителем станицы Расшеватской была подарена музею  копия фотографии на котором запечатлен его предок с казаками станица Расшеватской. Снимок был сделан после снятие осады крепости </a:t>
            </a:r>
            <a:r>
              <a:rPr lang="ru-RU" sz="2200" dirty="0" err="1"/>
              <a:t>Баязет</a:t>
            </a:r>
            <a:r>
              <a:rPr lang="ru-RU" sz="2200" dirty="0"/>
              <a:t> в Русско-турецкой войне 1877-1878гг. Как известно, что обороняли крепость казаки и в том числе </a:t>
            </a:r>
            <a:r>
              <a:rPr lang="ru-RU" sz="2200" dirty="0" err="1"/>
              <a:t>расшеватская</a:t>
            </a:r>
            <a:r>
              <a:rPr lang="ru-RU" sz="2200" dirty="0"/>
              <a:t> сотня.</a:t>
            </a:r>
            <a:br>
              <a:rPr lang="ru-RU" dirty="0"/>
            </a:br>
            <a:endParaRPr lang="ru-RU" dirty="0"/>
          </a:p>
        </p:txBody>
      </p:sp>
      <p:pic>
        <p:nvPicPr>
          <p:cNvPr id="4" name="Объект 3"/>
          <p:cNvPicPr>
            <a:picLocks noGrp="1" noChangeAspect="1"/>
          </p:cNvPicPr>
          <p:nvPr>
            <p:ph idx="1"/>
          </p:nvPr>
        </p:nvPicPr>
        <p:blipFill rotWithShape="1">
          <a:blip r:embed="rId2">
            <a:extLst>
              <a:ext uri="{28A0092B-C50C-407E-A947-70E740481C1C}">
                <a14:useLocalDpi xmlns:a14="http://schemas.microsoft.com/office/drawing/2010/main" val="0"/>
              </a:ext>
            </a:extLst>
          </a:blip>
          <a:srcRect l="7544" t="871" r="6946" b="-1"/>
          <a:stretch/>
        </p:blipFill>
        <p:spPr>
          <a:xfrm>
            <a:off x="1415728" y="2000387"/>
            <a:ext cx="6073092" cy="3956657"/>
          </a:xfrm>
        </p:spPr>
      </p:pic>
    </p:spTree>
    <p:extLst>
      <p:ext uri="{BB962C8B-B14F-4D97-AF65-F5344CB8AC3E}">
        <p14:creationId xmlns:p14="http://schemas.microsoft.com/office/powerpoint/2010/main" val="20530413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173512"/>
            <a:ext cx="4130637" cy="1057382"/>
          </a:xfrm>
        </p:spPr>
        <p:txBody>
          <a:bodyPr>
            <a:noAutofit/>
          </a:bodyPr>
          <a:lstStyle/>
          <a:p>
            <a:pPr algn="ctr"/>
            <a:r>
              <a:rPr lang="ru-RU" sz="2000" dirty="0">
                <a:solidFill>
                  <a:srgbClr val="C00000"/>
                </a:solidFill>
                <a:latin typeface="Arial Black" panose="020B0A04020102020204" pitchFamily="34" charset="0"/>
              </a:rPr>
              <a:t>Проект музейная экспозиция </a:t>
            </a:r>
            <a:br>
              <a:rPr lang="ru-RU" sz="2000" dirty="0">
                <a:solidFill>
                  <a:srgbClr val="C00000"/>
                </a:solidFill>
                <a:latin typeface="Arial Black" panose="020B0A04020102020204" pitchFamily="34" charset="0"/>
              </a:rPr>
            </a:br>
            <a:r>
              <a:rPr lang="ru-RU" sz="2000" dirty="0">
                <a:solidFill>
                  <a:srgbClr val="C00000"/>
                </a:solidFill>
                <a:latin typeface="Arial Black" panose="020B0A04020102020204" pitchFamily="34" charset="0"/>
              </a:rPr>
              <a:t>Советский солдат времен ВОВ.</a:t>
            </a:r>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698370" y="173512"/>
            <a:ext cx="3175717" cy="5643253"/>
          </a:xfrm>
          <a:prstGeom prst="rect">
            <a:avLst/>
          </a:prstGeom>
          <a:ln>
            <a:noFill/>
          </a:ln>
          <a:effectLst>
            <a:outerShdw blurRad="292100" dist="139700" dir="2700000" algn="tl" rotWithShape="0">
              <a:srgbClr val="333333">
                <a:alpha val="65000"/>
              </a:srgbClr>
            </a:outerShdw>
          </a:effectLst>
        </p:spPr>
      </p:pic>
      <p:sp>
        <p:nvSpPr>
          <p:cNvPr id="7" name="Прямоугольник 6"/>
          <p:cNvSpPr/>
          <p:nvPr/>
        </p:nvSpPr>
        <p:spPr>
          <a:xfrm>
            <a:off x="341114" y="1230894"/>
            <a:ext cx="5475792" cy="3077766"/>
          </a:xfrm>
          <a:prstGeom prst="rect">
            <a:avLst/>
          </a:prstGeom>
          <a:noFill/>
        </p:spPr>
        <p:txBody>
          <a:bodyPr wrap="square" lIns="91440" tIns="45720" rIns="91440" bIns="45720">
            <a:spAutoFit/>
          </a:bodyPr>
          <a:lstStyle/>
          <a:p>
            <a:r>
              <a:rPr lang="ru-RU" sz="1600" dirty="0">
                <a:ln w="0"/>
                <a:effectLst>
                  <a:outerShdw blurRad="38100" dist="19050" dir="2700000" algn="tl" rotWithShape="0">
                    <a:schemeClr val="dk1">
                      <a:alpha val="40000"/>
                    </a:schemeClr>
                  </a:outerShdw>
                </a:effectLst>
              </a:rPr>
              <a:t>Экспозиция представлена элементами </a:t>
            </a:r>
          </a:p>
          <a:p>
            <a:r>
              <a:rPr lang="ru-RU" sz="1600" dirty="0">
                <a:ln w="0"/>
                <a:effectLst>
                  <a:outerShdw blurRad="38100" dist="19050" dir="2700000" algn="tl" rotWithShape="0">
                    <a:schemeClr val="dk1">
                      <a:alpha val="40000"/>
                    </a:schemeClr>
                  </a:outerShdw>
                </a:effectLst>
              </a:rPr>
              <a:t>снаряжения и одежды советского солдата:</a:t>
            </a:r>
          </a:p>
          <a:p>
            <a:pPr marL="285750" indent="-285750">
              <a:buFont typeface="Arial" panose="020B0604020202020204" pitchFamily="34" charset="0"/>
              <a:buChar char="•"/>
            </a:pPr>
            <a:r>
              <a:rPr lang="ru-RU" sz="1600" cap="none" spc="0" dirty="0">
                <a:ln w="0"/>
                <a:solidFill>
                  <a:schemeClr val="tx1"/>
                </a:solidFill>
                <a:effectLst>
                  <a:outerShdw blurRad="38100" dist="19050" dir="2700000" algn="tl" rotWithShape="0">
                    <a:schemeClr val="dk1">
                      <a:alpha val="40000"/>
                    </a:schemeClr>
                  </a:outerShdw>
                </a:effectLst>
              </a:rPr>
              <a:t>Гимнастерка, пилотка, сапоги, галифе;</a:t>
            </a:r>
          </a:p>
          <a:p>
            <a:pPr marL="285750" indent="-285750">
              <a:buFont typeface="Arial" panose="020B0604020202020204" pitchFamily="34" charset="0"/>
              <a:buChar char="•"/>
            </a:pPr>
            <a:r>
              <a:rPr lang="ru-RU" sz="1600" dirty="0">
                <a:ln w="0"/>
                <a:effectLst>
                  <a:outerShdw blurRad="38100" dist="19050" dir="2700000" algn="tl" rotWithShape="0">
                    <a:schemeClr val="dk1">
                      <a:alpha val="40000"/>
                    </a:schemeClr>
                  </a:outerShdw>
                </a:effectLst>
              </a:rPr>
              <a:t>Офицерский планшет;</a:t>
            </a:r>
          </a:p>
          <a:p>
            <a:pPr marL="285750" indent="-285750">
              <a:buFont typeface="Arial" panose="020B0604020202020204" pitchFamily="34" charset="0"/>
              <a:buChar char="•"/>
            </a:pPr>
            <a:r>
              <a:rPr lang="ru-RU" sz="1600" cap="none" spc="0" dirty="0">
                <a:ln w="0"/>
                <a:solidFill>
                  <a:schemeClr val="tx1"/>
                </a:solidFill>
                <a:effectLst>
                  <a:outerShdw blurRad="38100" dist="19050" dir="2700000" algn="tl" rotWithShape="0">
                    <a:schemeClr val="dk1">
                      <a:alpha val="40000"/>
                    </a:schemeClr>
                  </a:outerShdw>
                </a:effectLst>
              </a:rPr>
              <a:t>Винтовка Мосина;</a:t>
            </a:r>
          </a:p>
          <a:p>
            <a:pPr marL="285750" indent="-285750">
              <a:buFont typeface="Arial" panose="020B0604020202020204" pitchFamily="34" charset="0"/>
              <a:buChar char="•"/>
            </a:pPr>
            <a:r>
              <a:rPr lang="ru-RU" sz="1600" dirty="0">
                <a:ln w="0"/>
                <a:effectLst>
                  <a:outerShdw blurRad="38100" dist="19050" dir="2700000" algn="tl" rotWithShape="0">
                    <a:schemeClr val="dk1">
                      <a:alpha val="40000"/>
                    </a:schemeClr>
                  </a:outerShdw>
                </a:effectLst>
              </a:rPr>
              <a:t>Подсумок для винтовки и карабина Мосина образца 1937 года;</a:t>
            </a:r>
          </a:p>
          <a:p>
            <a:pPr marL="285750" indent="-285750">
              <a:buFont typeface="Arial" panose="020B0604020202020204" pitchFamily="34" charset="0"/>
              <a:buChar char="•"/>
            </a:pPr>
            <a:r>
              <a:rPr lang="ru-RU" sz="1600" dirty="0">
                <a:ln w="0"/>
                <a:effectLst>
                  <a:outerShdw blurRad="38100" dist="19050" dir="2700000" algn="tl" rotWithShape="0">
                    <a:schemeClr val="dk1">
                      <a:alpha val="40000"/>
                    </a:schemeClr>
                  </a:outerShdw>
                </a:effectLst>
              </a:rPr>
              <a:t>Штык к винтовки Мосина;</a:t>
            </a:r>
          </a:p>
          <a:p>
            <a:pPr marL="285750" indent="-285750">
              <a:buFont typeface="Arial" panose="020B0604020202020204" pitchFamily="34" charset="0"/>
              <a:buChar char="•"/>
            </a:pPr>
            <a:r>
              <a:rPr lang="ru-RU" sz="1600" dirty="0">
                <a:ln w="0"/>
                <a:effectLst>
                  <a:outerShdw blurRad="38100" dist="19050" dir="2700000" algn="tl" rotWithShape="0">
                    <a:schemeClr val="dk1">
                      <a:alpha val="40000"/>
                    </a:schemeClr>
                  </a:outerShdw>
                </a:effectLst>
              </a:rPr>
              <a:t>Каска;</a:t>
            </a:r>
          </a:p>
          <a:p>
            <a:pPr marL="285750" indent="-285750">
              <a:buFont typeface="Arial" panose="020B0604020202020204" pitchFamily="34" charset="0"/>
              <a:buChar char="•"/>
            </a:pPr>
            <a:r>
              <a:rPr lang="ru-RU" sz="1600" dirty="0">
                <a:ln w="0"/>
                <a:effectLst>
                  <a:outerShdw blurRad="38100" dist="19050" dir="2700000" algn="tl" rotWithShape="0">
                    <a:schemeClr val="dk1">
                      <a:alpha val="40000"/>
                    </a:schemeClr>
                  </a:outerShdw>
                </a:effectLst>
              </a:rPr>
              <a:t>Фляжка;</a:t>
            </a:r>
          </a:p>
          <a:p>
            <a:pPr marL="285750" indent="-285750">
              <a:buFont typeface="Arial" panose="020B0604020202020204" pitchFamily="34" charset="0"/>
              <a:buChar char="•"/>
            </a:pPr>
            <a:r>
              <a:rPr lang="ru-RU" sz="1600" dirty="0">
                <a:ln w="0"/>
                <a:effectLst>
                  <a:outerShdw blurRad="38100" dist="19050" dir="2700000" algn="tl" rotWithShape="0">
                    <a:schemeClr val="dk1">
                      <a:alpha val="40000"/>
                    </a:schemeClr>
                  </a:outerShdw>
                </a:effectLst>
              </a:rPr>
              <a:t>Саперская лопата.</a:t>
            </a:r>
          </a:p>
          <a:p>
            <a:pPr marL="285750" indent="-285750">
              <a:buFont typeface="Arial" panose="020B0604020202020204" pitchFamily="34" charset="0"/>
              <a:buChar char="•"/>
            </a:pPr>
            <a:endParaRPr lang="ru-RU" b="0" cap="none" spc="0" dirty="0">
              <a:ln w="0"/>
              <a:solidFill>
                <a:schemeClr val="tx1"/>
              </a:solidFill>
              <a:effectLst>
                <a:outerShdw blurRad="38100" dist="19050" dir="2700000" algn="tl" rotWithShape="0">
                  <a:schemeClr val="dk1">
                    <a:alpha val="40000"/>
                  </a:schemeClr>
                </a:outerShdw>
              </a:effectLst>
            </a:endParaRPr>
          </a:p>
        </p:txBody>
      </p:sp>
      <p:pic>
        <p:nvPicPr>
          <p:cNvPr id="8" name="Рисунок 7"/>
          <p:cNvPicPr>
            <a:picLocks noChangeAspect="1"/>
          </p:cNvPicPr>
          <p:nvPr/>
        </p:nvPicPr>
        <p:blipFill>
          <a:blip r:embed="rId3"/>
          <a:stretch>
            <a:fillRect/>
          </a:stretch>
        </p:blipFill>
        <p:spPr>
          <a:xfrm>
            <a:off x="770565" y="4212429"/>
            <a:ext cx="3543193" cy="2470659"/>
          </a:xfrm>
          <a:prstGeom prst="rect">
            <a:avLst/>
          </a:prstGeom>
        </p:spPr>
      </p:pic>
    </p:spTree>
    <p:extLst>
      <p:ext uri="{BB962C8B-B14F-4D97-AF65-F5344CB8AC3E}">
        <p14:creationId xmlns:p14="http://schemas.microsoft.com/office/powerpoint/2010/main" val="19134994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0471" y="2864386"/>
            <a:ext cx="5752618" cy="649995"/>
          </a:xfrm>
        </p:spPr>
        <p:txBody>
          <a:bodyPr>
            <a:noAutofit/>
          </a:bodyPr>
          <a:lstStyle/>
          <a:p>
            <a:pPr algn="ctr"/>
            <a:r>
              <a:rPr lang="ru-RU" sz="1600" dirty="0">
                <a:ln w="0"/>
                <a:latin typeface="+mn-lt"/>
              </a:rPr>
              <a:t>Авторы идеи проекта: учащиеся школы посещающие музейный кружок . Координатор проекта учитель истории, руководитель музея Смородина М.Н.  Проект музейной экспозиции был создан ко дню празднования 75-тия Великой Победы.</a:t>
            </a:r>
            <a:br>
              <a:rPr lang="ru-RU" sz="1600" dirty="0">
                <a:ln w="0"/>
                <a:latin typeface="+mn-lt"/>
              </a:rPr>
            </a:br>
            <a:r>
              <a:rPr lang="ru-RU" sz="1600" b="1" dirty="0">
                <a:ln w="0"/>
                <a:latin typeface="+mn-lt"/>
              </a:rPr>
              <a:t>Актуальность проекта:</a:t>
            </a:r>
            <a:br>
              <a:rPr lang="ru-RU" sz="1600" b="1" dirty="0">
                <a:ln w="0"/>
                <a:latin typeface="+mn-lt"/>
              </a:rPr>
            </a:br>
            <a:r>
              <a:rPr lang="ru-RU" sz="1600" dirty="0">
                <a:latin typeface="+mn-lt"/>
                <a:cs typeface="Times New Roman" panose="02020603050405020304" pitchFamily="18" charset="0"/>
              </a:rPr>
              <a:t>Сегодня мы очень часто слышим о возрождении неонацизма в странах, которые больше всего пострадали от идей нацизма. События в Украине не оставляют быть равнодушными, </a:t>
            </a:r>
            <a:br>
              <a:rPr lang="ru-RU" sz="1600" dirty="0">
                <a:ln w="0"/>
                <a:latin typeface="+mn-lt"/>
                <a:cs typeface="Times New Roman" panose="02020603050405020304" pitchFamily="18" charset="0"/>
              </a:rPr>
            </a:br>
            <a:r>
              <a:rPr lang="ru-RU" sz="1600" dirty="0">
                <a:latin typeface="+mn-lt"/>
              </a:rPr>
              <a:t>сначала признали национальными героями людей, которые служили фашистам, запретили парады в честь 9 Мая, чествование ветеранов в этот великий памятный день, снос памятников Воинам-освободителям, запрет русского языка.  А дальше, а дальше геноцид? Неужели это может вернуться?</a:t>
            </a:r>
            <a:br>
              <a:rPr lang="ru-RU" sz="1600" dirty="0">
                <a:latin typeface="+mn-lt"/>
              </a:rPr>
            </a:br>
            <a:r>
              <a:rPr lang="ru-RU" sz="1600" dirty="0">
                <a:latin typeface="+mn-lt"/>
              </a:rPr>
              <a:t>Если к этой проблеме  добавить подмену ценностей подрастающего поколения – СМИ, где свобода слова обернулась произволом и вседозволенностью, то дети, особенно дошкольного и младшего школьного возраста, оказываются самой незащищенной категорией российского населения. Дезориентация детей в системе жизненных целей позже, в юношеском возрасте, может привести к росту социальной агрессии, преступности, распространению оккультизма, сектантства, и даже неонацизма.</a:t>
            </a:r>
            <a:br>
              <a:rPr lang="ru-RU" sz="1600" dirty="0">
                <a:latin typeface="+mn-lt"/>
              </a:rPr>
            </a:br>
            <a:r>
              <a:rPr lang="ru-RU" sz="1600" dirty="0">
                <a:latin typeface="+mn-lt"/>
              </a:rPr>
              <a:t>И только мы, молодое поколение, можем сохранить свободу своей страны, своих семей, которую дали нам наши прадеды. Предотвратить подмену ценностей школьников. Поэтому мы должны помнить этот ценный жизненный урок, чтобы это не повторилось.</a:t>
            </a:r>
            <a:br>
              <a:rPr lang="ru-RU" sz="1600" dirty="0">
                <a:latin typeface="+mn-lt"/>
              </a:rPr>
            </a:br>
            <a:endParaRPr lang="ru-RU" sz="1600" dirty="0">
              <a:latin typeface="+mn-lt"/>
            </a:endParaRP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46157" y="182279"/>
            <a:ext cx="3078865" cy="1730322"/>
          </a:xfrm>
          <a:prstGeom prst="rect">
            <a:avLst/>
          </a:prstGeom>
        </p:spPr>
      </p:pic>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3089" y="2245489"/>
            <a:ext cx="3121933" cy="1754527"/>
          </a:xfrm>
          <a:prstGeom prst="rect">
            <a:avLst/>
          </a:prstGeom>
        </p:spPr>
      </p:pic>
      <p:pic>
        <p:nvPicPr>
          <p:cNvPr id="5" name="Рисунок 4"/>
          <p:cNvPicPr>
            <a:picLocks noChangeAspect="1"/>
          </p:cNvPicPr>
          <p:nvPr/>
        </p:nvPicPr>
        <p:blipFill>
          <a:blip r:embed="rId4"/>
          <a:stretch>
            <a:fillRect/>
          </a:stretch>
        </p:blipFill>
        <p:spPr>
          <a:xfrm>
            <a:off x="6047697" y="4127984"/>
            <a:ext cx="2934257" cy="2730016"/>
          </a:xfrm>
          <a:prstGeom prst="rect">
            <a:avLst/>
          </a:prstGeom>
        </p:spPr>
      </p:pic>
    </p:spTree>
    <p:extLst>
      <p:ext uri="{BB962C8B-B14F-4D97-AF65-F5344CB8AC3E}">
        <p14:creationId xmlns:p14="http://schemas.microsoft.com/office/powerpoint/2010/main" val="7542040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3028" y="651662"/>
            <a:ext cx="3634324" cy="2042490"/>
          </a:xfr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999146" y="2871500"/>
            <a:ext cx="2126430" cy="3778667"/>
          </a:xfrm>
          <a:prstGeom prst="rect">
            <a:avLst/>
          </a:prstGeom>
        </p:spPr>
      </p:pic>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93919" y="651662"/>
            <a:ext cx="3634325" cy="2042490"/>
          </a:xfrm>
          <a:prstGeom prst="rect">
            <a:avLst/>
          </a:prstGeom>
        </p:spPr>
      </p:pic>
      <p:pic>
        <p:nvPicPr>
          <p:cNvPr id="8" name="Рисунок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5820039" y="2871496"/>
            <a:ext cx="2126432" cy="3778671"/>
          </a:xfrm>
          <a:prstGeom prst="rect">
            <a:avLst/>
          </a:prstGeom>
        </p:spPr>
      </p:pic>
      <p:sp>
        <p:nvSpPr>
          <p:cNvPr id="9" name="Прямоугольник 8"/>
          <p:cNvSpPr/>
          <p:nvPr/>
        </p:nvSpPr>
        <p:spPr>
          <a:xfrm>
            <a:off x="1435882" y="128442"/>
            <a:ext cx="5929508" cy="523220"/>
          </a:xfrm>
          <a:prstGeom prst="rect">
            <a:avLst/>
          </a:prstGeom>
          <a:noFill/>
        </p:spPr>
        <p:txBody>
          <a:bodyPr wrap="none" lIns="91440" tIns="45720" rIns="91440" bIns="45720">
            <a:spAutoFit/>
          </a:bodyPr>
          <a:lstStyle/>
          <a:p>
            <a:pPr algn="ctr"/>
            <a:r>
              <a:rPr lang="ru-RU" sz="2800" b="1" cap="none" spc="0" dirty="0">
                <a:ln w="0"/>
                <a:solidFill>
                  <a:srgbClr val="C00000"/>
                </a:solidFill>
                <a:effectLst>
                  <a:outerShdw blurRad="38100" dist="19050" dir="2700000" algn="tl" rotWithShape="0">
                    <a:schemeClr val="dk1">
                      <a:alpha val="40000"/>
                    </a:schemeClr>
                  </a:outerShdw>
                </a:effectLst>
              </a:rPr>
              <a:t>ЭКСПОЗИЦИИ МУЗЕЙНОЙ КОМНАТЫ</a:t>
            </a:r>
          </a:p>
        </p:txBody>
      </p:sp>
      <p:sp>
        <p:nvSpPr>
          <p:cNvPr id="10" name="Прямоугольник 9"/>
          <p:cNvSpPr/>
          <p:nvPr/>
        </p:nvSpPr>
        <p:spPr>
          <a:xfrm>
            <a:off x="173027" y="2805290"/>
            <a:ext cx="3767955" cy="523220"/>
          </a:xfrm>
          <a:prstGeom prst="rect">
            <a:avLst/>
          </a:prstGeom>
          <a:noFill/>
        </p:spPr>
        <p:txBody>
          <a:bodyPr wrap="none" lIns="91440" tIns="45720" rIns="91440" bIns="45720">
            <a:spAutoFit/>
          </a:bodyPr>
          <a:lstStyle/>
          <a:p>
            <a:pPr algn="ctr"/>
            <a:r>
              <a:rPr lang="ru-RU" sz="2800" b="1" cap="none" spc="0" dirty="0">
                <a:ln w="0"/>
                <a:solidFill>
                  <a:srgbClr val="C00000"/>
                </a:solidFill>
                <a:effectLst>
                  <a:outerShdw blurRad="38100" dist="19050" dir="2700000" algn="tl" rotWithShape="0">
                    <a:schemeClr val="dk1">
                      <a:alpha val="40000"/>
                    </a:schemeClr>
                  </a:outerShdw>
                </a:effectLst>
              </a:rPr>
              <a:t>Учителя-ветераны ВОВ</a:t>
            </a:r>
          </a:p>
        </p:txBody>
      </p:sp>
      <p:sp>
        <p:nvSpPr>
          <p:cNvPr id="11" name="Прямоугольник 10"/>
          <p:cNvSpPr/>
          <p:nvPr/>
        </p:nvSpPr>
        <p:spPr>
          <a:xfrm>
            <a:off x="4983657" y="2589846"/>
            <a:ext cx="3644587" cy="954107"/>
          </a:xfrm>
          <a:prstGeom prst="rect">
            <a:avLst/>
          </a:prstGeom>
          <a:noFill/>
        </p:spPr>
        <p:txBody>
          <a:bodyPr wrap="none" lIns="91440" tIns="45720" rIns="91440" bIns="45720">
            <a:spAutoFit/>
          </a:bodyPr>
          <a:lstStyle/>
          <a:p>
            <a:pPr algn="ctr"/>
            <a:r>
              <a:rPr lang="ru-RU" sz="2800" b="1" cap="none" spc="0" dirty="0">
                <a:ln w="0"/>
                <a:solidFill>
                  <a:srgbClr val="C00000"/>
                </a:solidFill>
                <a:effectLst>
                  <a:outerShdw blurRad="38100" dist="19050" dir="2700000" algn="tl" rotWithShape="0">
                    <a:schemeClr val="dk1">
                      <a:alpha val="40000"/>
                    </a:schemeClr>
                  </a:outerShdw>
                </a:effectLst>
              </a:rPr>
              <a:t>Парта Героя</a:t>
            </a:r>
          </a:p>
          <a:p>
            <a:pPr algn="ctr"/>
            <a:r>
              <a:rPr lang="ru-RU" sz="2800" b="1" dirty="0">
                <a:ln w="0"/>
                <a:solidFill>
                  <a:srgbClr val="C00000"/>
                </a:solidFill>
                <a:effectLst>
                  <a:outerShdw blurRad="38100" dist="19050" dir="2700000" algn="tl" rotWithShape="0">
                    <a:schemeClr val="dk1">
                      <a:alpha val="40000"/>
                    </a:schemeClr>
                  </a:outerShdw>
                </a:effectLst>
              </a:rPr>
              <a:t>Кожевников Григорий</a:t>
            </a:r>
            <a:endParaRPr lang="ru-RU" sz="2800" b="1" cap="none" spc="0" dirty="0">
              <a:ln w="0"/>
              <a:solidFill>
                <a:srgbClr val="C00000"/>
              </a:solidFill>
              <a:effectLst>
                <a:outerShdw blurRad="38100" dist="19050" dir="2700000" algn="tl" rotWithShape="0">
                  <a:schemeClr val="dk1">
                    <a:alpha val="40000"/>
                  </a:schemeClr>
                </a:outerShdw>
              </a:effectLst>
            </a:endParaRPr>
          </a:p>
        </p:txBody>
      </p:sp>
      <p:sp>
        <p:nvSpPr>
          <p:cNvPr id="12" name="Прямоугольник 11"/>
          <p:cNvSpPr/>
          <p:nvPr/>
        </p:nvSpPr>
        <p:spPr>
          <a:xfrm>
            <a:off x="23149" y="5931547"/>
            <a:ext cx="4264180" cy="523220"/>
          </a:xfrm>
          <a:prstGeom prst="rect">
            <a:avLst/>
          </a:prstGeom>
          <a:noFill/>
        </p:spPr>
        <p:txBody>
          <a:bodyPr wrap="none" lIns="91440" tIns="45720" rIns="91440" bIns="45720">
            <a:spAutoFit/>
          </a:bodyPr>
          <a:lstStyle/>
          <a:p>
            <a:pPr algn="ctr"/>
            <a:r>
              <a:rPr lang="ru-RU" sz="2800" b="1" cap="none" spc="0" dirty="0">
                <a:ln w="0"/>
                <a:solidFill>
                  <a:srgbClr val="C00000"/>
                </a:solidFill>
                <a:effectLst>
                  <a:outerShdw blurRad="38100" dist="19050" dir="2700000" algn="tl" rotWithShape="0">
                    <a:schemeClr val="dk1">
                      <a:alpha val="40000"/>
                    </a:schemeClr>
                  </a:outerShdw>
                </a:effectLst>
              </a:rPr>
              <a:t>Женщины участницы ВОВ</a:t>
            </a:r>
          </a:p>
        </p:txBody>
      </p:sp>
      <p:sp>
        <p:nvSpPr>
          <p:cNvPr id="13" name="Прямоугольник 12"/>
          <p:cNvSpPr/>
          <p:nvPr/>
        </p:nvSpPr>
        <p:spPr>
          <a:xfrm>
            <a:off x="4621610" y="5824048"/>
            <a:ext cx="4523290" cy="523220"/>
          </a:xfrm>
          <a:prstGeom prst="rect">
            <a:avLst/>
          </a:prstGeom>
          <a:noFill/>
        </p:spPr>
        <p:txBody>
          <a:bodyPr wrap="none" lIns="91440" tIns="45720" rIns="91440" bIns="45720">
            <a:spAutoFit/>
          </a:bodyPr>
          <a:lstStyle/>
          <a:p>
            <a:pPr algn="ctr"/>
            <a:r>
              <a:rPr lang="ru-RU" sz="2800" b="1" cap="none" spc="0" dirty="0">
                <a:ln w="0"/>
                <a:solidFill>
                  <a:srgbClr val="C00000"/>
                </a:solidFill>
                <a:effectLst>
                  <a:outerShdw blurRad="38100" dist="19050" dir="2700000" algn="tl" rotWithShape="0">
                    <a:schemeClr val="dk1">
                      <a:alpha val="40000"/>
                    </a:schemeClr>
                  </a:outerShdw>
                </a:effectLst>
              </a:rPr>
              <a:t>Воины-интернационалисты</a:t>
            </a:r>
          </a:p>
        </p:txBody>
      </p:sp>
    </p:spTree>
    <p:extLst>
      <p:ext uri="{BB962C8B-B14F-4D97-AF65-F5344CB8AC3E}">
        <p14:creationId xmlns:p14="http://schemas.microsoft.com/office/powerpoint/2010/main" val="240607729"/>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3627</TotalTime>
  <Words>968</Words>
  <Application>Microsoft Office PowerPoint</Application>
  <PresentationFormat>Экран (4:3)</PresentationFormat>
  <Paragraphs>83</Paragraphs>
  <Slides>13</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13</vt:i4>
      </vt:variant>
    </vt:vector>
  </HeadingPairs>
  <TitlesOfParts>
    <vt:vector size="21" baseType="lpstr">
      <vt:lpstr>Arial</vt:lpstr>
      <vt:lpstr>Arial Black</vt:lpstr>
      <vt:lpstr>Calibri</vt:lpstr>
      <vt:lpstr>Calibri Light</vt:lpstr>
      <vt:lpstr>Georgia</vt:lpstr>
      <vt:lpstr>Verdana</vt:lpstr>
      <vt:lpstr>Wingdings</vt:lpstr>
      <vt:lpstr>Тема Office</vt:lpstr>
      <vt:lpstr>Презентация PowerPoint</vt:lpstr>
      <vt:lpstr>Сведения о школьном историко-краеведческом музее «ИСТОРИЯ КАЗАЧЕСТВА» Документы музейной комнаты  «Боевая слава станицы Расшеватской»  </vt:lpstr>
      <vt:lpstr>История школьного музея…</vt:lpstr>
      <vt:lpstr>  Руководитель музея. Смородина Марина Николаевна 42 года. В МОУ СОШ9 станицы Расшеватской работает с 2000 года преподает историю и обществознание.      С 2017 года заместитель директора по воспитательной работе. С 2011 года является руководителем музейной комнаты в школе.     Музей под руководством Марины Николаевны неоднократно награждался как на районном так и на краевом уровне. Так в 2018 году музей в краевом смотре конкурсе занял 3 место. Статья Марины Николаевны,  «Роль школьного музея в патриотическом воспитании подрастающего поколения» в 2015 году вошла в сборник «Патриотическое воспитание молодежи» изданной в Москве.    О музее в станице Расшеватской знают и за пределами края, частые гости представители поискового отряда «Поиск» г. Краснодара, о музее опубликована статья в 2022 году в Краснодарской газете «Над Кубанью».   Марина Николаевна за мужем, воспитывает троих детей.  </vt:lpstr>
      <vt:lpstr>Расшеватцы, вам письмо из сорок второго</vt:lpstr>
      <vt:lpstr>Жителем станицы Расшеватской была подарена музею  копия фотографии на котором запечатлен его предок с казаками станица Расшеватской. Снимок был сделан после снятие осады крепости Баязет в Русско-турецкой войне 1877-1878гг. Как известно, что обороняли крепость казаки и в том числе расшеватская сотня. </vt:lpstr>
      <vt:lpstr>Проект музейная экспозиция  Советский солдат времен ВОВ.</vt:lpstr>
      <vt:lpstr>Авторы идеи проекта: учащиеся школы посещающие музейный кружок . Координатор проекта учитель истории, руководитель музея Смородина М.Н.  Проект музейной экспозиции был создан ко дню празднования 75-тия Великой Победы. Актуальность проекта: Сегодня мы очень часто слышим о возрождении неонацизма в странах, которые больше всего пострадали от идей нацизма. События в Украине не оставляют быть равнодушными,  сначала признали национальными героями людей, которые служили фашистам, запретили парады в честь 9 Мая, чествование ветеранов в этот великий памятный день, снос памятников Воинам-освободителям, запрет русского языка.  А дальше, а дальше геноцид? Неужели это может вернуться? Если к этой проблеме  добавить подмену ценностей подрастающего поколения – СМИ, где свобода слова обернулась произволом и вседозволенностью, то дети, особенно дошкольного и младшего школьного возраста, оказываются самой незащищенной категорией российского населения. Дезориентация детей в системе жизненных целей позже, в юношеском возрасте, может привести к росту социальной агрессии, преступности, распространению оккультизма, сектантства, и даже неонацизма. И только мы, молодое поколение, можем сохранить свободу своей страны, своих семей, которую дали нам наши прадеды. Предотвратить подмену ценностей школьников. Поэтому мы должны помнить этот ценный жизненный урок, чтобы это не повторилось. </vt:lpstr>
      <vt:lpstr>Презентация PowerPoint</vt:lpstr>
      <vt:lpstr>Музейный кружок «Боевая слава станицы» посещают разновозрастные учащиеся, которым поистине интересно заниматься поисково - исследовательской работой, проводить экскурсии как и учащимся школы так и гостям нашего зала. В музейной комнате проходит много мероприятий военно-патриотической направленности для родителей, станичной общественности, ветеранов.</vt:lpstr>
      <vt:lpstr>Презентация PowerPoint</vt:lpstr>
      <vt:lpstr>«Оцифровка фондов школьного музея» </vt:lpstr>
      <vt:lpstr>Презентация PowerPoint</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Павел</dc:creator>
  <cp:lastModifiedBy>Супер</cp:lastModifiedBy>
  <cp:revision>113</cp:revision>
  <dcterms:created xsi:type="dcterms:W3CDTF">2014-11-21T11:00:06Z</dcterms:created>
  <dcterms:modified xsi:type="dcterms:W3CDTF">2024-09-08T07:18:06Z</dcterms:modified>
</cp:coreProperties>
</file>