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05FC3-3B8D-4256-BAE8-3F83DBEDA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403B68-7741-41ED-A0B2-4B1F897CE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E9ED8-A15E-4BA5-B6C7-D7C08E454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E71F2C-E6C2-4CFC-9B0F-0E58E0AE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BF3A10-1B14-42C2-AC6E-19FA8877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5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4E9B7-9639-474A-A9E7-091808A6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150446-1EB1-4AC7-9DFF-02982D7BA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38F706-78DC-478B-A4DC-8B6D1A02E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CC3F1-58B7-4CA2-A51A-A2426E22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67E16-E0F0-49BE-9FE5-CBC35C42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8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A9791F-3393-4C0F-A5E4-16BFF1117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7F0AE-891F-4970-8F4F-EF6330E1A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8B7B7A-00D1-4F5E-B169-405AAC309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A28E9-B610-4DFE-9105-736A6023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3230B-55E9-4101-9525-2DBEBFF5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45D95-3CC1-4BAE-8765-5667C423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6954C-5ADF-4019-91B0-87836BFEE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F74DB4-E07B-4990-B891-68E321CF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58925-05A7-4A70-BE71-03878586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D9071C-096C-4E84-88A5-CEBE739E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05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CB15D-C667-4B17-82D1-D1D2F906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EDA652-582B-4EA9-8307-73B60F5A0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7A30F-BAC6-4961-81B3-D1DC8AA8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44B29-6C42-4C15-BA6E-45AE0F86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B69C9C-AEFE-430F-8E48-E0D9DBF2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090BB-041A-4067-AB52-A0793523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F1C05-81B0-4BAA-AA78-81C421689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4EA19F-1DAB-4796-945F-DD6B5E92D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E72D33-8FE8-4DF8-80B4-62F36DE3B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697DDA-E6D5-4E5B-ABD8-C6606B522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19BAA2-504E-4371-8FCC-84823B3E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59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BEB44-C52B-425A-8D0D-058937069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A2CAC-8884-4CAC-9B20-A22F77732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B87AD1-AC73-4AC5-8DD3-E8E194196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5B619E-235B-40A6-91AA-5C48C045F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0E959B-6027-4C86-9BD4-0A631E78D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0963E8-BEB7-4F0D-AFB5-AF6D3DBA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7DDF2-514B-4378-B54B-477579C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C523F7-2429-4BD9-9678-A91C1288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6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886A0-3360-4B22-B05F-DF6983755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58177D-3A0C-4D5B-80A0-9416989E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906407-AFBE-4C29-BE06-BCBFD321B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9EC01D-7B29-4FD4-89D6-89E3BD3A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8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2CA92C-2F24-4F3F-B1C5-B74496DC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24059A-9052-44BD-9ABA-5891F6AD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D77848-9940-4415-B551-E144D6A5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7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E3DE9-7E81-4E6D-9E60-C4E0D25A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49E24-6433-4037-BC36-8B2EC7C80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C5C719-76BB-4C1A-B99B-2D227B546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46F64A-B55F-4F8C-8D40-5CC7F122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A74A23-3549-4CEF-8496-9A76069A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F60EA1-22DD-44EB-A880-FBCC8C49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66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8F465-D893-41A3-86CA-219A1340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5D49F3-C525-4FA1-845B-8120EF332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8A041-F92A-46A6-93B0-F103F750F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17D30F-6A7E-48C2-BA43-C2F4D221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2C5575-98E8-4E2D-9F6A-FC867FFA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671E4-E3FD-4A54-AE28-4EBEFABF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6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CA862-7ED1-410D-A45C-338CC38A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99EE18-D6FE-4393-BF67-32DB13551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8C67E-7D34-4362-A034-7B21D7BA1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D0AAE-CEBA-4CF4-AB61-7DB964D7C4E7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5E49B-2896-4FA7-B2B7-666472964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6B30A-E425-4D50-A2BA-89C101211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C9A73-81E9-41A7-9C2C-0A1D300FB7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0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adygi.ru/uploads/photos/180938200908210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s.foto.radikal.ru/0705/2f/8c9af42c796a.jpg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hamil_1.jpg?uselang=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3%D0%BB%D0%B0%D0%B2%D0%BD%D0%BE%D0%BA%D0%BE%D0%BC%D0%B0%D0%BD%D0%B4%D1%83%D1%8E%D1%89%D0%B8%D0%B9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4245D1-D292-46B8-B28F-99E105959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99" y="187884"/>
            <a:ext cx="5169194" cy="29813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5C82D0-3C0C-4976-A4CA-51A9D85E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120" y="3476542"/>
            <a:ext cx="5301223" cy="3096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6D2AF2-F7BC-4EE4-80E9-B6CE9458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69" y="3476542"/>
            <a:ext cx="5301223" cy="30305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679043-8244-4A30-B7DF-8999EBBEDF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2" b="12559"/>
          <a:stretch/>
        </p:blipFill>
        <p:spPr>
          <a:xfrm>
            <a:off x="6437121" y="187884"/>
            <a:ext cx="5263865" cy="29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E7DDF3-E323-4241-8B3D-3610E2D2D942}"/>
              </a:ext>
            </a:extLst>
          </p:cNvPr>
          <p:cNvSpPr/>
          <p:nvPr/>
        </p:nvSpPr>
        <p:spPr>
          <a:xfrm rot="10800000" flipV="1">
            <a:off x="5720316" y="763898"/>
            <a:ext cx="593296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 Итоги войны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 Утверждение власти России на Кавказе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 Включение народов Северного Кавказа в состав России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 Заселение покоренных территорий славянскими народами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  Расширение влияния России на Востоке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В донесении государю императору главнокомандующий русской армией на Кавказе князь Барятинский писал: "От моря Каспийского до Военно-Грузинской дороги Кавказ покорен Державой Вашей".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4FA60-C07F-4D8A-9831-36ED5543C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5" t="10231" r="29020" b="31783"/>
          <a:stretch/>
        </p:blipFill>
        <p:spPr>
          <a:xfrm>
            <a:off x="85687" y="1148316"/>
            <a:ext cx="5538938" cy="42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6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CD394D-28F6-4CF3-A871-4B3A57411990}"/>
              </a:ext>
            </a:extLst>
          </p:cNvPr>
          <p:cNvSpPr/>
          <p:nvPr/>
        </p:nvSpPr>
        <p:spPr>
          <a:xfrm>
            <a:off x="961361" y="265815"/>
            <a:ext cx="8182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Войну признали оконченной в 1864г.,   НО: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588277-B281-4AF8-AC91-5E58E89E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698" y="711531"/>
            <a:ext cx="9260604" cy="6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7D65A5-E4EA-4221-BDBD-414E9DE20F77}"/>
              </a:ext>
            </a:extLst>
          </p:cNvPr>
          <p:cNvSpPr/>
          <p:nvPr/>
        </p:nvSpPr>
        <p:spPr>
          <a:xfrm>
            <a:off x="2147777" y="1189145"/>
            <a:ext cx="76979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Она не хотела кончаться- волнения продолжались до 1884гг.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Последствия  были достаточно противоречивыми: прекратились набеги, происходил подъём в развитии, но все подсчитывали свои потери и ужасались им.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Масса горцев переселилась в Турцию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630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0FAF3B-D3A0-4D96-B994-BC4C85907F31}"/>
              </a:ext>
            </a:extLst>
          </p:cNvPr>
          <p:cNvSpPr/>
          <p:nvPr/>
        </p:nvSpPr>
        <p:spPr>
          <a:xfrm>
            <a:off x="425303" y="1818167"/>
            <a:ext cx="44550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Кавказская война началась:</a:t>
            </a: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в 1812г,  б) в 1817г,  в) в 1828г.</a:t>
            </a:r>
          </a:p>
          <a:p>
            <a:pPr marL="514350" indent="-51435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В 1834г. во главе горцев стал:</a:t>
            </a: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Гази–Мухаммед,  Б) Гамзат- бей,  В) Шамиль.</a:t>
            </a:r>
          </a:p>
          <a:p>
            <a:pPr marL="514350" indent="-51435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Шамиль сдался генералу:</a:t>
            </a: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А.П.Ермолову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б)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И.Ф.Паскевичу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 в) А.И. Барятинскому.</a:t>
            </a:r>
          </a:p>
          <a:p>
            <a:pPr marL="514350" indent="-51435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Кавказская война закончилась:</a:t>
            </a:r>
          </a:p>
          <a:p>
            <a:pPr marL="514350" indent="-5143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А) в 1856г,  б) в 1859г,  в) в1864г.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DD6C4-6E46-4139-8F34-44B69B9E6944}"/>
              </a:ext>
            </a:extLst>
          </p:cNvPr>
          <p:cNvSpPr txBox="1"/>
          <p:nvPr/>
        </p:nvSpPr>
        <p:spPr>
          <a:xfrm>
            <a:off x="2923952" y="754912"/>
            <a:ext cx="671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изученного материала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F21EF5-EF4E-469F-994A-FD0A0CB4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23" y="1818167"/>
            <a:ext cx="6719777" cy="503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65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7002C6-D6A8-4301-B218-4FA2C1A1F785}"/>
              </a:ext>
            </a:extLst>
          </p:cNvPr>
          <p:cNvSpPr/>
          <p:nvPr/>
        </p:nvSpPr>
        <p:spPr>
          <a:xfrm>
            <a:off x="839972" y="1828801"/>
            <a:ext cx="1023915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Какие известные деятели русской̆ культуры участвовали в Кавказской̆ войне? Вспомните, какие их произведения посвящены этой̆ войне?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сообщений: 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«Воинская доблесть казаков в Кавказской войне»</a:t>
            </a:r>
          </a:p>
          <a:p>
            <a:pPr>
              <a:spcAft>
                <a:spcPts val="120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«События кавказской войны в казачьем фольклоре».</a:t>
            </a:r>
          </a:p>
          <a:p>
            <a:pPr>
              <a:spcAft>
                <a:spcPts val="1200"/>
              </a:spcAft>
            </a:pPr>
            <a:endParaRPr lang="ru-RU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2CB0C-3D04-4CDF-9CC2-8E865CE25282}"/>
              </a:ext>
            </a:extLst>
          </p:cNvPr>
          <p:cNvSpPr txBox="1"/>
          <p:nvPr/>
        </p:nvSpPr>
        <p:spPr>
          <a:xfrm>
            <a:off x="4239368" y="433262"/>
            <a:ext cx="490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414725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87FD1-5B54-47CA-8464-50975299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1" descr="Картинка 101 из 1035">
            <a:hlinkClick r:id="rId2"/>
            <a:extLst>
              <a:ext uri="{FF2B5EF4-FFF2-40B4-BE49-F238E27FC236}">
                <a16:creationId xmlns:a16="http://schemas.microsoft.com/office/drawing/2014/main" id="{1A27F253-3C29-4540-95E4-865D40088F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7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8B154-FBF6-4B4E-987F-05871FA1F251}"/>
              </a:ext>
            </a:extLst>
          </p:cNvPr>
          <p:cNvSpPr txBox="1"/>
          <p:nvPr/>
        </p:nvSpPr>
        <p:spPr>
          <a:xfrm>
            <a:off x="7357731" y="457200"/>
            <a:ext cx="4699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я любил,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 мой величавый,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Твоих сынов воинственные нравы,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Твоих небес прозрачную лазурь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чудный вой мгновенных громких бурь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М. Лермонтов</a:t>
            </a:r>
          </a:p>
        </p:txBody>
      </p:sp>
    </p:spTree>
    <p:extLst>
      <p:ext uri="{BB962C8B-B14F-4D97-AF65-F5344CB8AC3E}">
        <p14:creationId xmlns:p14="http://schemas.microsoft.com/office/powerpoint/2010/main" val="124408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8E26B8-7917-4C11-B02E-66A80EDDD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0" b="8467"/>
          <a:stretch/>
        </p:blipFill>
        <p:spPr>
          <a:xfrm>
            <a:off x="0" y="-7078"/>
            <a:ext cx="12192000" cy="68650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80D52A-6F0C-4F79-885F-370494BB97E2}"/>
              </a:ext>
            </a:extLst>
          </p:cNvPr>
          <p:cNvSpPr txBox="1"/>
          <p:nvPr/>
        </p:nvSpPr>
        <p:spPr>
          <a:xfrm>
            <a:off x="435936" y="308344"/>
            <a:ext cx="11809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Ставрополье в период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Кавказской войны 1817-1864гг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7DDE1-C16C-42F1-BD69-8ABC8FF33902}"/>
              </a:ext>
            </a:extLst>
          </p:cNvPr>
          <p:cNvSpPr txBox="1"/>
          <p:nvPr/>
        </p:nvSpPr>
        <p:spPr>
          <a:xfrm>
            <a:off x="8750595" y="5486400"/>
            <a:ext cx="3157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 </a:t>
            </a:r>
          </a:p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МОУ СОШ №9</a:t>
            </a:r>
          </a:p>
          <a:p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Черепова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</a:t>
            </a:r>
          </a:p>
        </p:txBody>
      </p:sp>
    </p:spTree>
    <p:extLst>
      <p:ext uri="{BB962C8B-B14F-4D97-AF65-F5344CB8AC3E}">
        <p14:creationId xmlns:p14="http://schemas.microsoft.com/office/powerpoint/2010/main" val="1377971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0A8F5-7F0B-40F1-8460-D0EBF1B07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990" y="365125"/>
            <a:ext cx="10311809" cy="96394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 УРОКА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A21B6F-EC5B-4F8A-94A6-8C497435D572}"/>
              </a:ext>
            </a:extLst>
          </p:cNvPr>
          <p:cNvSpPr/>
          <p:nvPr/>
        </p:nvSpPr>
        <p:spPr>
          <a:xfrm>
            <a:off x="340242" y="1456660"/>
            <a:ext cx="624131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многогранность трактовки  понятия  «Кавказская война».</a:t>
            </a:r>
          </a:p>
          <a:p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Рассмотреть причины и основные события Кавказской войны.</a:t>
            </a:r>
          </a:p>
          <a:p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Познакомиться с великими личностями военных событий.</a:t>
            </a:r>
          </a:p>
          <a:p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D9A9CA-02CA-41C5-976C-145DE2FD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629" y="1552353"/>
            <a:ext cx="5987371" cy="464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Картинка 90 из 432">
            <a:hlinkClick r:id="rId2"/>
            <a:extLst>
              <a:ext uri="{FF2B5EF4-FFF2-40B4-BE49-F238E27FC236}">
                <a16:creationId xmlns:a16="http://schemas.microsoft.com/office/drawing/2014/main" id="{E58CB20C-6FE0-476B-B7F8-007D31A3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294" y="1807535"/>
            <a:ext cx="5782706" cy="410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E05C3F-CBB3-4BE3-941E-4A15EE58A97C}"/>
              </a:ext>
            </a:extLst>
          </p:cNvPr>
          <p:cNvSpPr txBox="1"/>
          <p:nvPr/>
        </p:nvSpPr>
        <p:spPr>
          <a:xfrm>
            <a:off x="191386" y="744279"/>
            <a:ext cx="61243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</a:t>
            </a:r>
          </a:p>
          <a:p>
            <a:pPr marL="342900" indent="-342900">
              <a:buAutoNum type="arabicPeriod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«Кавказская война», причины войны</a:t>
            </a:r>
          </a:p>
          <a:p>
            <a:pPr marL="342900" indent="-342900">
              <a:buAutoNum type="arabicPeriod" startAt="2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Кавказская война на территории Ставрополья</a:t>
            </a:r>
          </a:p>
          <a:p>
            <a:pPr marL="342900" indent="-342900">
              <a:buAutoNum type="arabicPeriod" startAt="2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линейных казаков Ставрополья в событиях Кавказской войны</a:t>
            </a:r>
          </a:p>
          <a:p>
            <a:pPr marL="342900" indent="-342900">
              <a:buAutoNum type="arabicPeriod" startAt="2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Кавказской войны для Ставрополья</a:t>
            </a:r>
          </a:p>
        </p:txBody>
      </p:sp>
    </p:spTree>
    <p:extLst>
      <p:ext uri="{BB962C8B-B14F-4D97-AF65-F5344CB8AC3E}">
        <p14:creationId xmlns:p14="http://schemas.microsoft.com/office/powerpoint/2010/main" val="72364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53CA4C-7A0B-41ED-B4F0-92CBE43F9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2" b="12559"/>
          <a:stretch/>
        </p:blipFill>
        <p:spPr>
          <a:xfrm>
            <a:off x="41849" y="0"/>
            <a:ext cx="1210830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1D492F-FB5F-4946-AFB4-9FFD78E47A6B}"/>
              </a:ext>
            </a:extLst>
          </p:cNvPr>
          <p:cNvSpPr txBox="1"/>
          <p:nvPr/>
        </p:nvSpPr>
        <p:spPr>
          <a:xfrm>
            <a:off x="1456662" y="361508"/>
            <a:ext cx="1096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война была так долго? (47 лет)</a:t>
            </a:r>
            <a:endParaRPr lang="ru-RU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02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C44818-D794-45E7-A5B1-40417460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2" b="12559"/>
          <a:stretch/>
        </p:blipFill>
        <p:spPr>
          <a:xfrm>
            <a:off x="83698" y="0"/>
            <a:ext cx="121083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854CD-D4DE-41A6-AB62-D900DAB92DA2}"/>
              </a:ext>
            </a:extLst>
          </p:cNvPr>
          <p:cNvSpPr txBox="1"/>
          <p:nvPr/>
        </p:nvSpPr>
        <p:spPr>
          <a:xfrm>
            <a:off x="1012371" y="250372"/>
            <a:ext cx="103523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войны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Утвердиться на территории Кавказа, введя российские законы. 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Защитить южные границы от набегов горцев и положить конец работорговле.</a:t>
            </a:r>
          </a:p>
          <a:p>
            <a:pPr marL="342900" indent="-34290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Азово-Моздокской линии.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Искоренение со стороны российской власти  многовековых традиций набегов за добычей.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91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F5A520-187A-407F-8EBD-6B3617EE9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80" t="5667" r="480" b="12240"/>
          <a:stretch/>
        </p:blipFill>
        <p:spPr>
          <a:xfrm>
            <a:off x="49792" y="0"/>
            <a:ext cx="12055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55D162-C16D-49EF-ABB2-EC0D91ADFDFA}"/>
              </a:ext>
            </a:extLst>
          </p:cNvPr>
          <p:cNvSpPr/>
          <p:nvPr/>
        </p:nvSpPr>
        <p:spPr>
          <a:xfrm>
            <a:off x="191386" y="499730"/>
            <a:ext cx="569855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itchFamily="18" charset="0"/>
              </a:rPr>
              <a:t>I ЭТАП - (1817-1819): 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преобладание партизанской войны горцев; прибытие на Кавказ А. Ермолова; строительство русских крепостей и насильственное переселение горцев на равнины.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Полный политический. </a:t>
            </a:r>
          </a:p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itchFamily="18" charset="0"/>
              </a:rPr>
              <a:t>II ЭТАП - (1819-1824): 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организованные военные действия с обеих сторон.</a:t>
            </a:r>
          </a:p>
          <a:p>
            <a:endParaRPr lang="ru-RU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III ЭТАП - (1824-1828): 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восстание в Чечне; возникновение мюридизма; назначение на Кавказ генерала </a:t>
            </a:r>
            <a:r>
              <a:rPr lang="ru-RU" b="1" dirty="0" err="1">
                <a:latin typeface="Times New Roman" panose="02020603050405020304" pitchFamily="18" charset="0"/>
                <a:cs typeface="Times New Roman" pitchFamily="18" charset="0"/>
              </a:rPr>
              <a:t>И.Паскевича</a:t>
            </a:r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ЭТАП - (1828-1833):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имамата; движение газават.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(18</a:t>
            </a:r>
            <a:r>
              <a:rPr 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3-18</a:t>
            </a:r>
            <a:r>
              <a:rPr 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эпоха имама Шамиля; активные военные действия с обеих сторон; пленение Шамиля в ауле Гуниб.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- (1859-1864):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окончательное подавление сопротивления горцев.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756B0-7E0B-49E9-A363-74BAA0260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61" y="247923"/>
            <a:ext cx="1506279" cy="201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 descr="http://upload.wikimedia.org/wikipedia/commons/thumb/0/0d/Shamil_1.jpg/220px-Shamil_1.jpg">
            <a:hlinkClick r:id="rId3"/>
            <a:extLst>
              <a:ext uri="{FF2B5EF4-FFF2-40B4-BE49-F238E27FC236}">
                <a16:creationId xmlns:a16="http://schemas.microsoft.com/office/drawing/2014/main" id="{A5EBA546-126F-4E04-B3D0-077E52A5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30" y="1729029"/>
            <a:ext cx="1438937" cy="201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arjatinskiy A I.jpg">
            <a:extLst>
              <a:ext uri="{FF2B5EF4-FFF2-40B4-BE49-F238E27FC236}">
                <a16:creationId xmlns:a16="http://schemas.microsoft.com/office/drawing/2014/main" id="{86BF8DFC-7F88-4ED7-AB66-8D0B8E533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06" y="3683971"/>
            <a:ext cx="1739434" cy="207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F110B6-3069-400B-B9BE-BC35A98E329F}"/>
              </a:ext>
            </a:extLst>
          </p:cNvPr>
          <p:cNvSpPr/>
          <p:nvPr/>
        </p:nvSpPr>
        <p:spPr>
          <a:xfrm>
            <a:off x="8304783" y="2371060"/>
            <a:ext cx="3114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Алексей Ермолов- 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командующий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Русскими войсками на 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Кавказе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AA16BF-F729-47D4-B5D6-99AC26E43837}"/>
              </a:ext>
            </a:extLst>
          </p:cNvPr>
          <p:cNvSpPr/>
          <p:nvPr/>
        </p:nvSpPr>
        <p:spPr>
          <a:xfrm rot="10800000" flipV="1">
            <a:off x="5497033" y="3743989"/>
            <a:ext cx="2668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Имам Шамиль -</a:t>
            </a:r>
          </a:p>
          <a:p>
            <a:pPr algn="ctr"/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третий имам Дагестана и Чечни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56E6744-45D3-4538-BB50-2499F97FD74C}"/>
              </a:ext>
            </a:extLst>
          </p:cNvPr>
          <p:cNvSpPr/>
          <p:nvPr/>
        </p:nvSpPr>
        <p:spPr>
          <a:xfrm>
            <a:off x="8165803" y="5761522"/>
            <a:ext cx="28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6" tooltip="Главнокомандующ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Александр Барятинский-Главнокомандующий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Кавказской армией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497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456</Words>
  <Application>Microsoft Office PowerPoint</Application>
  <PresentationFormat>Широкоэкранный</PresentationFormat>
  <Paragraphs>73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ЦЕЛИ  УРОКА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Orion)</dc:creator>
  <cp:lastModifiedBy>Orion)</cp:lastModifiedBy>
  <cp:revision>22</cp:revision>
  <dcterms:created xsi:type="dcterms:W3CDTF">2023-10-02T14:36:21Z</dcterms:created>
  <dcterms:modified xsi:type="dcterms:W3CDTF">2023-10-16T15:58:24Z</dcterms:modified>
</cp:coreProperties>
</file>